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notesMasterIdLst>
    <p:notesMasterId r:id="rId63"/>
  </p:notesMasterIdLst>
  <p:handoutMasterIdLst>
    <p:handoutMasterId r:id="rId64"/>
  </p:handoutMasterIdLst>
  <p:sldIdLst>
    <p:sldId id="258" r:id="rId2"/>
    <p:sldId id="494" r:id="rId3"/>
    <p:sldId id="514" r:id="rId4"/>
    <p:sldId id="515" r:id="rId5"/>
    <p:sldId id="997" r:id="rId6"/>
    <p:sldId id="570" r:id="rId7"/>
    <p:sldId id="571" r:id="rId8"/>
    <p:sldId id="572" r:id="rId9"/>
    <p:sldId id="576" r:id="rId10"/>
    <p:sldId id="552" r:id="rId11"/>
    <p:sldId id="1055" r:id="rId12"/>
    <p:sldId id="554" r:id="rId13"/>
    <p:sldId id="555" r:id="rId14"/>
    <p:sldId id="1059" r:id="rId15"/>
    <p:sldId id="556" r:id="rId16"/>
    <p:sldId id="557" r:id="rId17"/>
    <p:sldId id="1058" r:id="rId18"/>
    <p:sldId id="1056" r:id="rId19"/>
    <p:sldId id="567" r:id="rId20"/>
    <p:sldId id="1057" r:id="rId21"/>
    <p:sldId id="573" r:id="rId22"/>
    <p:sldId id="516" r:id="rId23"/>
    <p:sldId id="517" r:id="rId24"/>
    <p:sldId id="518" r:id="rId25"/>
    <p:sldId id="575" r:id="rId26"/>
    <p:sldId id="1024" r:id="rId27"/>
    <p:sldId id="1025" r:id="rId28"/>
    <p:sldId id="1026" r:id="rId29"/>
    <p:sldId id="1027" r:id="rId30"/>
    <p:sldId id="519" r:id="rId31"/>
    <p:sldId id="583" r:id="rId32"/>
    <p:sldId id="589" r:id="rId33"/>
    <p:sldId id="568" r:id="rId34"/>
    <p:sldId id="558" r:id="rId35"/>
    <p:sldId id="559" r:id="rId36"/>
    <p:sldId id="560" r:id="rId37"/>
    <p:sldId id="562" r:id="rId38"/>
    <p:sldId id="563" r:id="rId39"/>
    <p:sldId id="564" r:id="rId40"/>
    <p:sldId id="565" r:id="rId41"/>
    <p:sldId id="524" r:id="rId42"/>
    <p:sldId id="525" r:id="rId43"/>
    <p:sldId id="526" r:id="rId44"/>
    <p:sldId id="527" r:id="rId45"/>
    <p:sldId id="528" r:id="rId46"/>
    <p:sldId id="529" r:id="rId47"/>
    <p:sldId id="530" r:id="rId48"/>
    <p:sldId id="531" r:id="rId49"/>
    <p:sldId id="523" r:id="rId50"/>
    <p:sldId id="1052" r:id="rId51"/>
    <p:sldId id="1053" r:id="rId52"/>
    <p:sldId id="532" r:id="rId53"/>
    <p:sldId id="533" r:id="rId54"/>
    <p:sldId id="534" r:id="rId55"/>
    <p:sldId id="535" r:id="rId56"/>
    <p:sldId id="536" r:id="rId57"/>
    <p:sldId id="1045" r:id="rId58"/>
    <p:sldId id="537" r:id="rId59"/>
    <p:sldId id="538" r:id="rId60"/>
    <p:sldId id="539" r:id="rId61"/>
    <p:sldId id="485" r:id="rId62"/>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gray" frameSlides="1"/>
  <p:clrMru>
    <a:srgbClr val="6B006A"/>
    <a:srgbClr val="6E006D"/>
    <a:srgbClr val="B2B2B2"/>
    <a:srgbClr val="FF9966"/>
    <a:srgbClr val="F4F3EB"/>
    <a:srgbClr val="F0EEEB"/>
    <a:srgbClr val="00A000"/>
    <a:srgbClr val="A405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92"/>
    <p:restoredTop sz="94826"/>
  </p:normalViewPr>
  <p:slideViewPr>
    <p:cSldViewPr>
      <p:cViewPr varScale="1">
        <p:scale>
          <a:sx n="123" d="100"/>
          <a:sy n="123" d="100"/>
        </p:scale>
        <p:origin x="200" y="6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p:cViewPr varScale="1">
        <p:scale>
          <a:sx n="66" d="100"/>
          <a:sy n="66" d="100"/>
        </p:scale>
        <p:origin x="65536" y="13457817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5235" tIns="47617" rIns="95235" bIns="47617" numCol="1" anchor="t" anchorCtr="0" compatLnSpc="1">
            <a:prstTxWarp prst="textNoShape">
              <a:avLst/>
            </a:prstTxWarp>
          </a:bodyPr>
          <a:lstStyle>
            <a:lvl1pPr>
              <a:defRPr sz="1200">
                <a:latin typeface="Tahoma" charset="0"/>
                <a:ea typeface="Arial Unicode MS" charset="0"/>
                <a:cs typeface="Arial Unicode MS" charset="0"/>
              </a:defRPr>
            </a:lvl1pPr>
          </a:lstStyle>
          <a:p>
            <a:pPr>
              <a:defRPr/>
            </a:pPr>
            <a:endParaRPr lang="en-US"/>
          </a:p>
        </p:txBody>
      </p:sp>
      <p:sp>
        <p:nvSpPr>
          <p:cNvPr id="97283"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5235" tIns="47617" rIns="95235" bIns="47617" numCol="1" anchor="t" anchorCtr="0" compatLnSpc="1">
            <a:prstTxWarp prst="textNoShape">
              <a:avLst/>
            </a:prstTxWarp>
          </a:bodyPr>
          <a:lstStyle>
            <a:lvl1pPr algn="r">
              <a:defRPr sz="1200">
                <a:latin typeface="Tahoma" charset="0"/>
                <a:ea typeface="Arial Unicode MS" charset="0"/>
                <a:cs typeface="Arial Unicode MS" charset="0"/>
              </a:defRPr>
            </a:lvl1pPr>
          </a:lstStyle>
          <a:p>
            <a:pPr>
              <a:defRPr/>
            </a:pPr>
            <a:endParaRPr lang="en-US"/>
          </a:p>
        </p:txBody>
      </p:sp>
      <p:sp>
        <p:nvSpPr>
          <p:cNvPr id="97284"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5235" tIns="47617" rIns="95235" bIns="47617" numCol="1" anchor="b" anchorCtr="0" compatLnSpc="1">
            <a:prstTxWarp prst="textNoShape">
              <a:avLst/>
            </a:prstTxWarp>
          </a:bodyPr>
          <a:lstStyle>
            <a:lvl1pPr>
              <a:defRPr sz="1200">
                <a:latin typeface="Tahoma" charset="0"/>
                <a:ea typeface="Arial Unicode MS" charset="0"/>
                <a:cs typeface="Arial Unicode MS" charset="0"/>
              </a:defRPr>
            </a:lvl1pPr>
          </a:lstStyle>
          <a:p>
            <a:pPr>
              <a:defRPr/>
            </a:pPr>
            <a:endParaRPr lang="en-US"/>
          </a:p>
        </p:txBody>
      </p:sp>
      <p:sp>
        <p:nvSpPr>
          <p:cNvPr id="97285"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5235" tIns="47617" rIns="95235" bIns="47617" numCol="1" anchor="b" anchorCtr="0" compatLnSpc="1">
            <a:prstTxWarp prst="textNoShape">
              <a:avLst/>
            </a:prstTxWarp>
          </a:bodyPr>
          <a:lstStyle>
            <a:lvl1pPr algn="r">
              <a:defRPr sz="1200">
                <a:latin typeface="Tahoma" charset="0"/>
                <a:cs typeface="Arial Unicode MS" charset="0"/>
              </a:defRPr>
            </a:lvl1pPr>
          </a:lstStyle>
          <a:p>
            <a:pPr>
              <a:defRPr/>
            </a:pPr>
            <a:fld id="{35A1B0D6-4E19-564C-8542-66BFA25D06CE}" type="slidenum">
              <a:rPr lang="en-US"/>
              <a:pPr>
                <a:defRPr/>
              </a:pPr>
              <a:t>‹#›</a:t>
            </a:fld>
            <a:endParaRPr lang="en-US"/>
          </a:p>
        </p:txBody>
      </p:sp>
    </p:spTree>
    <p:extLst>
      <p:ext uri="{BB962C8B-B14F-4D97-AF65-F5344CB8AC3E}">
        <p14:creationId xmlns:p14="http://schemas.microsoft.com/office/powerpoint/2010/main" val="20662562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5235" tIns="47617" rIns="95235" bIns="47617" numCol="1" anchor="t" anchorCtr="0" compatLnSpc="1">
            <a:prstTxWarp prst="textNoShape">
              <a:avLst/>
            </a:prstTxWarp>
          </a:bodyPr>
          <a:lstStyle>
            <a:lvl1pPr>
              <a:defRPr sz="1200">
                <a:ea typeface="Arial Unicode MS" charset="0"/>
                <a:cs typeface="Arial Unicode MS" charset="0"/>
              </a:defRPr>
            </a:lvl1pPr>
          </a:lstStyle>
          <a:p>
            <a:pPr>
              <a:defRPr/>
            </a:pPr>
            <a:endParaRPr lang="en-US"/>
          </a:p>
        </p:txBody>
      </p:sp>
      <p:sp>
        <p:nvSpPr>
          <p:cNvPr id="101379"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5235" tIns="47617" rIns="95235" bIns="47617" numCol="1" anchor="t" anchorCtr="0" compatLnSpc="1">
            <a:prstTxWarp prst="textNoShape">
              <a:avLst/>
            </a:prstTxWarp>
          </a:bodyPr>
          <a:lstStyle>
            <a:lvl1pPr algn="r">
              <a:defRPr sz="1200">
                <a:ea typeface="Arial Unicode MS" charset="0"/>
                <a:cs typeface="Arial Unicode MS" charset="0"/>
              </a:defRPr>
            </a:lvl1pPr>
          </a:lstStyle>
          <a:p>
            <a:pPr>
              <a:defRPr/>
            </a:pPr>
            <a:endParaRPr lang="en-US"/>
          </a:p>
        </p:txBody>
      </p:sp>
      <p:sp>
        <p:nvSpPr>
          <p:cNvPr id="1946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01381"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5235" tIns="47617" rIns="95235" bIns="4761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1382"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5235" tIns="47617" rIns="95235" bIns="47617" numCol="1" anchor="b" anchorCtr="0" compatLnSpc="1">
            <a:prstTxWarp prst="textNoShape">
              <a:avLst/>
            </a:prstTxWarp>
          </a:bodyPr>
          <a:lstStyle>
            <a:lvl1pPr>
              <a:defRPr sz="1200">
                <a:ea typeface="Arial Unicode MS" charset="0"/>
                <a:cs typeface="Arial Unicode MS" charset="0"/>
              </a:defRPr>
            </a:lvl1pPr>
          </a:lstStyle>
          <a:p>
            <a:pPr>
              <a:defRPr/>
            </a:pPr>
            <a:endParaRPr lang="en-US"/>
          </a:p>
        </p:txBody>
      </p:sp>
      <p:sp>
        <p:nvSpPr>
          <p:cNvPr id="101383"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5235" tIns="47617" rIns="95235" bIns="47617" numCol="1" anchor="b" anchorCtr="0" compatLnSpc="1">
            <a:prstTxWarp prst="textNoShape">
              <a:avLst/>
            </a:prstTxWarp>
          </a:bodyPr>
          <a:lstStyle>
            <a:lvl1pPr algn="r">
              <a:defRPr sz="1200">
                <a:cs typeface="Arial Unicode MS" charset="0"/>
              </a:defRPr>
            </a:lvl1pPr>
          </a:lstStyle>
          <a:p>
            <a:pPr>
              <a:defRPr/>
            </a:pPr>
            <a:fld id="{CC5DF5B3-FEA1-264F-95F1-B0AC69FB694F}" type="slidenum">
              <a:rPr lang="en-US"/>
              <a:pPr>
                <a:defRPr/>
              </a:pPr>
              <a:t>‹#›</a:t>
            </a:fld>
            <a:endParaRPr lang="en-US"/>
          </a:p>
        </p:txBody>
      </p:sp>
    </p:spTree>
    <p:extLst>
      <p:ext uri="{BB962C8B-B14F-4D97-AF65-F5344CB8AC3E}">
        <p14:creationId xmlns:p14="http://schemas.microsoft.com/office/powerpoint/2010/main" val="37135124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ゴシック" pitchFamily="-65"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135693A6-F8FA-6149-A5FD-B0C7A2E68201}" type="slidenum">
              <a:rPr lang="en-US" sz="1200"/>
              <a:pPr eaLnBrk="1" hangingPunct="1"/>
              <a:t>2</a:t>
            </a:fld>
            <a:endParaRPr lang="en-US" sz="12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ea typeface="ＭＳ Ｐゴシック" charset="0"/>
                <a:cs typeface="ＭＳ Ｐゴシック" charset="0"/>
              </a:rPr>
              <a:t>*Li and Yiming Yang 2003 ICML give very good performance from Rocchio, whereas Dumais et al. don</a:t>
            </a:r>
            <a:r>
              <a:rPr lang="ja-JP" altLang="en-US">
                <a:ea typeface="ＭＳ Ｐゴシック" charset="0"/>
                <a:cs typeface="ＭＳ Ｐゴシック" charset="0"/>
              </a:rPr>
              <a:t>’</a:t>
            </a:r>
            <a:r>
              <a:rPr lang="en-US" altLang="ja-JP">
                <a:ea typeface="ＭＳ Ｐゴシック" charset="0"/>
                <a:cs typeface="ＭＳ Ｐゴシック" charset="0"/>
              </a:rPr>
              <a:t>t</a:t>
            </a:r>
            <a:endParaRPr lang="en-US">
              <a:ea typeface="ＭＳ Ｐゴシック" charset="0"/>
              <a:cs typeface="ＭＳ Ｐゴシック" charset="0"/>
            </a:endParaRPr>
          </a:p>
        </p:txBody>
      </p:sp>
    </p:spTree>
    <p:extLst>
      <p:ext uri="{BB962C8B-B14F-4D97-AF65-F5344CB8AC3E}">
        <p14:creationId xmlns:p14="http://schemas.microsoft.com/office/powerpoint/2010/main" val="1211930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CD33357-FCAD-431E-9CB4-1153D222105F}" type="slidenum">
              <a:rPr lang="en-US"/>
              <a:pPr eaLnBrk="1" hangingPunct="1"/>
              <a:t>19</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223457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a:ln/>
        </p:spPr>
      </p:sp>
      <p:sp>
        <p:nvSpPr>
          <p:cNvPr id="5222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ea typeface="ＭＳ Ｐゴシック" charset="0"/>
                <a:cs typeface="ＭＳ Ｐゴシック" charset="0"/>
              </a:rPr>
              <a:t>Top numbers Li and Yang 2003, bottom Joachims 1998 or Dumais et al 1998</a:t>
            </a:r>
          </a:p>
        </p:txBody>
      </p:sp>
      <p:sp>
        <p:nvSpPr>
          <p:cNvPr id="5222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2712AE4D-7E32-B246-86F5-309995E74334}" type="slidenum">
              <a:rPr lang="en-US" sz="1200"/>
              <a:pPr eaLnBrk="1" hangingPunct="1"/>
              <a:t>30</a:t>
            </a:fld>
            <a:endParaRPr lang="en-US" sz="1200"/>
          </a:p>
        </p:txBody>
      </p:sp>
    </p:spTree>
    <p:extLst>
      <p:ext uri="{BB962C8B-B14F-4D97-AF65-F5344CB8AC3E}">
        <p14:creationId xmlns:p14="http://schemas.microsoft.com/office/powerpoint/2010/main" val="1168775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CD33357-FCAD-431E-9CB4-1153D222105F}" type="slidenum">
              <a:rPr lang="en-US"/>
              <a:pPr eaLnBrk="1" hangingPunct="1"/>
              <a:t>34</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025938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CD33357-FCAD-431E-9CB4-1153D222105F}" type="slidenum">
              <a:rPr lang="en-US"/>
              <a:pPr eaLnBrk="1" hangingPunct="1"/>
              <a:t>35</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709575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CD33357-FCAD-431E-9CB4-1153D222105F}" type="slidenum">
              <a:rPr lang="en-US"/>
              <a:pPr eaLnBrk="1" hangingPunct="1"/>
              <a:t>36</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810536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CD33357-FCAD-431E-9CB4-1153D222105F}" type="slidenum">
              <a:rPr lang="en-US"/>
              <a:pPr eaLnBrk="1" hangingPunct="1"/>
              <a:t>37</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021228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CD33357-FCAD-431E-9CB4-1153D222105F}" type="slidenum">
              <a:rPr lang="en-US"/>
              <a:pPr eaLnBrk="1" hangingPunct="1"/>
              <a:t>38</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955274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CD33357-FCAD-431E-9CB4-1153D222105F}" type="slidenum">
              <a:rPr lang="en-US"/>
              <a:pPr eaLnBrk="1" hangingPunct="1"/>
              <a:t>39</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500478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CD33357-FCAD-431E-9CB4-1153D222105F}" type="slidenum">
              <a:rPr lang="en-US"/>
              <a:pPr eaLnBrk="1" hangingPunct="1"/>
              <a:t>40</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803056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got up to here in 2017! Move some stuff from this lecture to the</a:t>
            </a:r>
            <a:r>
              <a:rPr lang="en-US" baseline="0" dirty="0"/>
              <a:t> last lecture?</a:t>
            </a:r>
            <a:endParaRPr lang="en-US" dirty="0"/>
          </a:p>
        </p:txBody>
      </p:sp>
      <p:sp>
        <p:nvSpPr>
          <p:cNvPr id="4" name="Slide Number Placeholder 3"/>
          <p:cNvSpPr>
            <a:spLocks noGrp="1"/>
          </p:cNvSpPr>
          <p:nvPr>
            <p:ph type="sldNum" sz="quarter" idx="10"/>
          </p:nvPr>
        </p:nvSpPr>
        <p:spPr/>
        <p:txBody>
          <a:bodyPr/>
          <a:lstStyle/>
          <a:p>
            <a:pPr>
              <a:defRPr/>
            </a:pPr>
            <a:fld id="{CC5DF5B3-FEA1-264F-95F1-B0AC69FB694F}" type="slidenum">
              <a:rPr lang="en-US" smtClean="0"/>
              <a:pPr>
                <a:defRPr/>
              </a:pPr>
              <a:t>42</a:t>
            </a:fld>
            <a:endParaRPr lang="en-US"/>
          </a:p>
        </p:txBody>
      </p:sp>
    </p:spTree>
    <p:extLst>
      <p:ext uri="{BB962C8B-B14F-4D97-AF65-F5344CB8AC3E}">
        <p14:creationId xmlns:p14="http://schemas.microsoft.com/office/powerpoint/2010/main" val="2048708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DA0E2B1-9928-974F-B5FA-6C858BCD8C9A}"/>
              </a:ext>
            </a:extLst>
          </p:cNvPr>
          <p:cNvSpPr>
            <a:spLocks noGrp="1" noChangeArrowheads="1"/>
          </p:cNvSpPr>
          <p:nvPr>
            <p:ph type="sldNum" sz="quarter" idx="5"/>
          </p:nvPr>
        </p:nvSpPr>
        <p:spPr>
          <a:ln/>
        </p:spPr>
        <p:txBody>
          <a:bodyPr/>
          <a:lstStyle/>
          <a:p>
            <a:fld id="{F3F6D205-63A9-B94E-8159-C872575B26D2}" type="slidenum">
              <a:rPr lang="en-US" altLang="en-US"/>
              <a:pPr/>
              <a:t>5</a:t>
            </a:fld>
            <a:endParaRPr lang="en-US" altLang="en-US"/>
          </a:p>
        </p:txBody>
      </p:sp>
      <p:sp>
        <p:nvSpPr>
          <p:cNvPr id="946178" name="Rectangle 2">
            <a:extLst>
              <a:ext uri="{FF2B5EF4-FFF2-40B4-BE49-F238E27FC236}">
                <a16:creationId xmlns:a16="http://schemas.microsoft.com/office/drawing/2014/main" id="{0C054894-5437-3248-BF0B-B42002582BB6}"/>
              </a:ext>
            </a:extLst>
          </p:cNvPr>
          <p:cNvSpPr>
            <a:spLocks noGrp="1" noRot="1" noChangeAspect="1" noChangeArrowheads="1" noTextEdit="1"/>
          </p:cNvSpPr>
          <p:nvPr>
            <p:ph type="sldImg"/>
          </p:nvPr>
        </p:nvSpPr>
        <p:spPr>
          <a:xfrm>
            <a:off x="1074738" y="704850"/>
            <a:ext cx="4695825" cy="3522663"/>
          </a:xfrm>
          <a:ln/>
        </p:spPr>
      </p:sp>
      <p:sp>
        <p:nvSpPr>
          <p:cNvPr id="946179" name="Rectangle 3">
            <a:extLst>
              <a:ext uri="{FF2B5EF4-FFF2-40B4-BE49-F238E27FC236}">
                <a16:creationId xmlns:a16="http://schemas.microsoft.com/office/drawing/2014/main" id="{D8EE04B0-1110-D746-88B0-2B0C776AAD06}"/>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50703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I got to i</a:t>
            </a:r>
            <a:r>
              <a:rPr lang="en-US" baseline="0" dirty="0"/>
              <a:t>n 2015. </a:t>
            </a:r>
            <a:r>
              <a:rPr lang="en-US" baseline="0"/>
              <a:t>SHORTEN!</a:t>
            </a:r>
            <a:endParaRPr lang="en-US" dirty="0"/>
          </a:p>
        </p:txBody>
      </p:sp>
      <p:sp>
        <p:nvSpPr>
          <p:cNvPr id="4" name="Slide Number Placeholder 3"/>
          <p:cNvSpPr>
            <a:spLocks noGrp="1"/>
          </p:cNvSpPr>
          <p:nvPr>
            <p:ph type="sldNum" sz="quarter" idx="10"/>
          </p:nvPr>
        </p:nvSpPr>
        <p:spPr/>
        <p:txBody>
          <a:bodyPr/>
          <a:lstStyle/>
          <a:p>
            <a:pPr>
              <a:defRPr/>
            </a:pPr>
            <a:fld id="{CC5DF5B3-FEA1-264F-95F1-B0AC69FB694F}" type="slidenum">
              <a:rPr lang="en-US" smtClean="0"/>
              <a:pPr>
                <a:defRPr/>
              </a:pPr>
              <a:t>58</a:t>
            </a:fld>
            <a:endParaRPr lang="en-US"/>
          </a:p>
        </p:txBody>
      </p:sp>
    </p:spTree>
    <p:extLst>
      <p:ext uri="{BB962C8B-B14F-4D97-AF65-F5344CB8AC3E}">
        <p14:creationId xmlns:p14="http://schemas.microsoft.com/office/powerpoint/2010/main" val="2194970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in recent </a:t>
            </a:r>
            <a:r>
              <a:rPr lang="en-US"/>
              <a:t>SVM work!</a:t>
            </a:r>
          </a:p>
        </p:txBody>
      </p:sp>
      <p:sp>
        <p:nvSpPr>
          <p:cNvPr id="4" name="Slide Number Placeholder 3"/>
          <p:cNvSpPr>
            <a:spLocks noGrp="1"/>
          </p:cNvSpPr>
          <p:nvPr>
            <p:ph type="sldNum" sz="quarter" idx="10"/>
          </p:nvPr>
        </p:nvSpPr>
        <p:spPr/>
        <p:txBody>
          <a:bodyPr/>
          <a:lstStyle/>
          <a:p>
            <a:pPr>
              <a:defRPr/>
            </a:pPr>
            <a:fld id="{CC5DF5B3-FEA1-264F-95F1-B0AC69FB694F}" type="slidenum">
              <a:rPr lang="en-US" smtClean="0"/>
              <a:pPr>
                <a:defRPr/>
              </a:pPr>
              <a:t>61</a:t>
            </a:fld>
            <a:endParaRPr lang="en-US"/>
          </a:p>
        </p:txBody>
      </p:sp>
    </p:spTree>
    <p:extLst>
      <p:ext uri="{BB962C8B-B14F-4D97-AF65-F5344CB8AC3E}">
        <p14:creationId xmlns:p14="http://schemas.microsoft.com/office/powerpoint/2010/main" val="3491838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122D6C6-61FD-4DA0-BDE7-87D541B2922A}" type="slidenum">
              <a:rPr lang="en-US"/>
              <a:pPr eaLnBrk="1" hangingPunct="1"/>
              <a:t>10</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508299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D315095-EE50-4ADC-BC1E-C228121E3D16}" type="slidenum">
              <a:rPr lang="en-US"/>
              <a:pPr eaLnBrk="1" hangingPunct="1"/>
              <a:t>11</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693610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485C0BA-83F4-4732-A57D-5E92DCFC95C9}" type="slidenum">
              <a:rPr lang="en-US"/>
              <a:pPr eaLnBrk="1" hangingPunct="1"/>
              <a:t>12</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333365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485C0BA-83F4-4732-A57D-5E92DCFC95C9}" type="slidenum">
              <a:rPr lang="en-US"/>
              <a:pPr eaLnBrk="1" hangingPunct="1"/>
              <a:t>13</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842440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485C0BA-83F4-4732-A57D-5E92DCFC95C9}" type="slidenum">
              <a:rPr lang="en-US"/>
              <a:pPr eaLnBrk="1" hangingPunct="1"/>
              <a:t>14</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906429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BF464D26-0C4D-40B7-A8A2-BD66D3FB4BF8}" type="slidenum">
              <a:rPr lang="en-US"/>
              <a:pPr eaLnBrk="1" hangingPunct="1"/>
              <a:t>15</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Since parent is constant, you’re just minimizing weighted average entropy of children. But helps to see if you are winning.</a:t>
            </a:r>
          </a:p>
        </p:txBody>
      </p:sp>
    </p:spTree>
    <p:extLst>
      <p:ext uri="{BB962C8B-B14F-4D97-AF65-F5344CB8AC3E}">
        <p14:creationId xmlns:p14="http://schemas.microsoft.com/office/powerpoint/2010/main" val="2022289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485C0BA-83F4-4732-A57D-5E92DCFC95C9}" type="slidenum">
              <a:rPr lang="en-US"/>
              <a:pPr eaLnBrk="1" hangingPunct="1"/>
              <a:t>16</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0639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233337"/>
        </a:solidFill>
        <a:effectLst/>
      </p:bgPr>
    </p:bg>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084263" y="1981200"/>
            <a:ext cx="3013075"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defRPr/>
            </a:pPr>
            <a:r>
              <a:rPr lang="en-US" sz="3600">
                <a:solidFill>
                  <a:srgbClr val="FBFCFF"/>
                </a:solidFill>
                <a:latin typeface="Calibri" charset="0"/>
                <a:cs typeface="Arial Unicode MS" charset="0"/>
              </a:rPr>
              <a:t>Introduction to</a:t>
            </a:r>
          </a:p>
        </p:txBody>
      </p:sp>
      <p:sp>
        <p:nvSpPr>
          <p:cNvPr id="5" name="Rectangle 4"/>
          <p:cNvSpPr/>
          <p:nvPr/>
        </p:nvSpPr>
        <p:spPr>
          <a:xfrm>
            <a:off x="0" y="0"/>
            <a:ext cx="9144000" cy="304800"/>
          </a:xfrm>
          <a:prstGeom prst="rect">
            <a:avLst/>
          </a:prstGeom>
          <a:solidFill>
            <a:srgbClr val="139CB7"/>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Arial Unicode MS" charset="0"/>
              <a:cs typeface="Arial Unicode MS" charset="0"/>
            </a:endParaRPr>
          </a:p>
        </p:txBody>
      </p:sp>
      <p:sp>
        <p:nvSpPr>
          <p:cNvPr id="6" name="Rectangle 11"/>
          <p:cNvSpPr>
            <a:spLocks noChangeArrowheads="1"/>
          </p:cNvSpPr>
          <p:nvPr/>
        </p:nvSpPr>
        <p:spPr bwMode="auto">
          <a:xfrm>
            <a:off x="830263" y="2590800"/>
            <a:ext cx="5646737"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4800" b="1">
                <a:solidFill>
                  <a:srgbClr val="139CB7"/>
                </a:solidFill>
                <a:latin typeface="Calibri" charset="0"/>
                <a:cs typeface="Arial Unicode MS" charset="0"/>
              </a:rPr>
              <a:t>Information Retrieval</a:t>
            </a:r>
          </a:p>
        </p:txBody>
      </p:sp>
      <p:sp>
        <p:nvSpPr>
          <p:cNvPr id="3" name="Subtitle 2"/>
          <p:cNvSpPr>
            <a:spLocks noGrp="1"/>
          </p:cNvSpPr>
          <p:nvPr>
            <p:ph type="subTitle" idx="1"/>
          </p:nvPr>
        </p:nvSpPr>
        <p:spPr>
          <a:xfrm>
            <a:off x="1371600" y="3886200"/>
            <a:ext cx="6400800" cy="2362200"/>
          </a:xfrm>
        </p:spPr>
        <p:txBody>
          <a:bodyPr/>
          <a:lstStyle>
            <a:lvl1pPr marL="0" indent="0" algn="ctr">
              <a:buNone/>
              <a:defRPr>
                <a:solidFill>
                  <a:srgbClr val="43708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Date Placeholder 3"/>
          <p:cNvSpPr>
            <a:spLocks noGrp="1"/>
          </p:cNvSpPr>
          <p:nvPr>
            <p:ph type="dt" sz="half" idx="10"/>
          </p:nvPr>
        </p:nvSpPr>
        <p:spPr/>
        <p:txBody>
          <a:bodyPr/>
          <a:lstStyle>
            <a:lvl1pPr>
              <a:defRPr>
                <a:solidFill>
                  <a:srgbClr val="437085"/>
                </a:solidFill>
              </a:defRPr>
            </a:lvl1pPr>
          </a:lstStyle>
          <a:p>
            <a:pPr>
              <a:defRPr/>
            </a:pPr>
            <a:endParaRPr lang="en-US"/>
          </a:p>
        </p:txBody>
      </p:sp>
      <p:sp>
        <p:nvSpPr>
          <p:cNvPr id="8" name="Footer Placeholder 4"/>
          <p:cNvSpPr>
            <a:spLocks noGrp="1"/>
          </p:cNvSpPr>
          <p:nvPr>
            <p:ph type="ftr" sz="quarter" idx="11"/>
          </p:nvPr>
        </p:nvSpPr>
        <p:spPr/>
        <p:txBody>
          <a:bodyPr/>
          <a:lstStyle>
            <a:lvl1pPr>
              <a:defRPr>
                <a:solidFill>
                  <a:srgbClr val="437085"/>
                </a:solidFill>
              </a:defRPr>
            </a:lvl1pPr>
          </a:lstStyle>
          <a:p>
            <a:pPr>
              <a:defRPr/>
            </a:pPr>
            <a:endParaRPr lang="en-US"/>
          </a:p>
        </p:txBody>
      </p:sp>
      <p:sp>
        <p:nvSpPr>
          <p:cNvPr id="9" name="Slide Number Placeholder 5"/>
          <p:cNvSpPr>
            <a:spLocks noGrp="1"/>
          </p:cNvSpPr>
          <p:nvPr>
            <p:ph type="sldNum" sz="quarter" idx="12"/>
          </p:nvPr>
        </p:nvSpPr>
        <p:spPr/>
        <p:txBody>
          <a:bodyPr/>
          <a:lstStyle>
            <a:lvl1pPr>
              <a:defRPr>
                <a:solidFill>
                  <a:srgbClr val="437085"/>
                </a:solidFill>
              </a:defRPr>
            </a:lvl1pPr>
          </a:lstStyle>
          <a:p>
            <a:pPr>
              <a:defRPr/>
            </a:pPr>
            <a:fld id="{8C7E7963-55EA-FA43-A5C1-73FCAC3F8197}" type="slidenum">
              <a:rPr lang="en-US"/>
              <a:pPr>
                <a:defRPr/>
              </a:pPr>
              <a:t>‹#›</a:t>
            </a:fld>
            <a:endParaRPr lang="en-US"/>
          </a:p>
        </p:txBody>
      </p:sp>
    </p:spTree>
    <p:extLst>
      <p:ext uri="{BB962C8B-B14F-4D97-AF65-F5344CB8AC3E}">
        <p14:creationId xmlns:p14="http://schemas.microsoft.com/office/powerpoint/2010/main" val="135348277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4" name="Straight Connector 3"/>
          <p:cNvCxnSpPr/>
          <p:nvPr/>
        </p:nvCxnSpPr>
        <p:spPr>
          <a:xfrm>
            <a:off x="228600" y="1447800"/>
            <a:ext cx="8686800" cy="1588"/>
          </a:xfrm>
          <a:prstGeom prst="line">
            <a:avLst/>
          </a:prstGeom>
          <a:ln w="38100" cap="flat" cmpd="sng" algn="ctr">
            <a:solidFill>
              <a:srgbClr val="139CB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B4C3510-66FE-B144-BE79-68A1EE785372}" type="slidenum">
              <a:rPr lang="en-US"/>
              <a:pPr>
                <a:defRPr/>
              </a:pPr>
              <a:t>‹#›</a:t>
            </a:fld>
            <a:endParaRPr lang="en-US"/>
          </a:p>
        </p:txBody>
      </p:sp>
    </p:spTree>
    <p:extLst>
      <p:ext uri="{BB962C8B-B14F-4D97-AF65-F5344CB8AC3E}">
        <p14:creationId xmlns:p14="http://schemas.microsoft.com/office/powerpoint/2010/main" val="2991811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7D2A2A3-CBD6-5B49-A567-00792B5F039F}" type="slidenum">
              <a:rPr lang="en-US"/>
              <a:pPr>
                <a:defRPr/>
              </a:pPr>
              <a:t>‹#›</a:t>
            </a:fld>
            <a:endParaRPr lang="en-US"/>
          </a:p>
        </p:txBody>
      </p:sp>
    </p:spTree>
    <p:extLst>
      <p:ext uri="{BB962C8B-B14F-4D97-AF65-F5344CB8AC3E}">
        <p14:creationId xmlns:p14="http://schemas.microsoft.com/office/powerpoint/2010/main" val="700444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077200" cy="990600"/>
          </a:xfrm>
        </p:spPr>
        <p:txBody>
          <a:bodyPr/>
          <a:lstStyle/>
          <a:p>
            <a:r>
              <a:rPr lang="en-US"/>
              <a:t>Click to edit Master title style</a:t>
            </a:r>
          </a:p>
        </p:txBody>
      </p:sp>
      <p:sp>
        <p:nvSpPr>
          <p:cNvPr id="3" name="Table Placeholder 2"/>
          <p:cNvSpPr>
            <a:spLocks noGrp="1"/>
          </p:cNvSpPr>
          <p:nvPr>
            <p:ph type="tbl" idx="1"/>
          </p:nvPr>
        </p:nvSpPr>
        <p:spPr>
          <a:xfrm>
            <a:off x="685800" y="1752600"/>
            <a:ext cx="7772400" cy="4876800"/>
          </a:xfrm>
        </p:spPr>
        <p:txBody>
          <a:bodyPr/>
          <a:lstStyle/>
          <a:p>
            <a:pPr lvl="0"/>
            <a:endParaRPr lang="en-US" noProof="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4DF1870-3674-DE47-A6DD-886612BC10A8}" type="slidenum">
              <a:rPr lang="en-US"/>
              <a:pPr>
                <a:defRPr/>
              </a:pPr>
              <a:t>‹#›</a:t>
            </a:fld>
            <a:endParaRPr lang="en-US"/>
          </a:p>
        </p:txBody>
      </p:sp>
    </p:spTree>
    <p:extLst>
      <p:ext uri="{BB962C8B-B14F-4D97-AF65-F5344CB8AC3E}">
        <p14:creationId xmlns:p14="http://schemas.microsoft.com/office/powerpoint/2010/main" val="2444412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077200" cy="990600"/>
          </a:xfrm>
        </p:spPr>
        <p:txBody>
          <a:bodyPr/>
          <a:lstStyle/>
          <a:p>
            <a:r>
              <a:rPr lang="en-US"/>
              <a:t>Click to edit Master title style</a:t>
            </a:r>
          </a:p>
        </p:txBody>
      </p:sp>
      <p:sp>
        <p:nvSpPr>
          <p:cNvPr id="3" name="Text Placeholder 2"/>
          <p:cNvSpPr>
            <a:spLocks noGrp="1"/>
          </p:cNvSpPr>
          <p:nvPr>
            <p:ph type="body" sz="half" idx="1"/>
          </p:nvPr>
        </p:nvSpPr>
        <p:spPr>
          <a:xfrm>
            <a:off x="685800" y="1752600"/>
            <a:ext cx="381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52600"/>
            <a:ext cx="381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A9AA535-3FB9-EB49-8A00-36D364F83AC2}" type="slidenum">
              <a:rPr lang="en-US"/>
              <a:pPr>
                <a:defRPr/>
              </a:pPr>
              <a:t>‹#›</a:t>
            </a:fld>
            <a:endParaRPr lang="en-US"/>
          </a:p>
        </p:txBody>
      </p:sp>
    </p:spTree>
    <p:extLst>
      <p:ext uri="{BB962C8B-B14F-4D97-AF65-F5344CB8AC3E}">
        <p14:creationId xmlns:p14="http://schemas.microsoft.com/office/powerpoint/2010/main" val="248985179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077200" cy="990600"/>
          </a:xfrm>
        </p:spPr>
        <p:txBody>
          <a:bodyPr/>
          <a:lstStyle/>
          <a:p>
            <a:r>
              <a:rPr lang="en-US"/>
              <a:t>Click to edit Master title style</a:t>
            </a:r>
          </a:p>
        </p:txBody>
      </p:sp>
      <p:sp>
        <p:nvSpPr>
          <p:cNvPr id="3" name="Text Placeholder 2"/>
          <p:cNvSpPr>
            <a:spLocks noGrp="1"/>
          </p:cNvSpPr>
          <p:nvPr>
            <p:ph type="body" sz="half" idx="1"/>
          </p:nvPr>
        </p:nvSpPr>
        <p:spPr>
          <a:xfrm>
            <a:off x="685800" y="1752600"/>
            <a:ext cx="381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52600"/>
            <a:ext cx="38100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267200"/>
            <a:ext cx="38100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4B12FE3C-E7F1-2D43-AC67-EAB06F99F9DA}" type="slidenum">
              <a:rPr lang="en-US"/>
              <a:pPr>
                <a:defRPr/>
              </a:pPr>
              <a:t>‹#›</a:t>
            </a:fld>
            <a:endParaRPr lang="en-US"/>
          </a:p>
        </p:txBody>
      </p:sp>
    </p:spTree>
    <p:extLst>
      <p:ext uri="{BB962C8B-B14F-4D97-AF65-F5344CB8AC3E}">
        <p14:creationId xmlns:p14="http://schemas.microsoft.com/office/powerpoint/2010/main" val="315440468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077200" cy="990600"/>
          </a:xfrm>
        </p:spPr>
        <p:txBody>
          <a:bodyPr/>
          <a:lstStyle/>
          <a:p>
            <a:r>
              <a:rPr lang="en-US"/>
              <a:t>Click to edit Master title style</a:t>
            </a:r>
          </a:p>
        </p:txBody>
      </p:sp>
      <p:sp>
        <p:nvSpPr>
          <p:cNvPr id="3" name="Content Placeholder 2"/>
          <p:cNvSpPr>
            <a:spLocks noGrp="1"/>
          </p:cNvSpPr>
          <p:nvPr>
            <p:ph sz="half" idx="1"/>
          </p:nvPr>
        </p:nvSpPr>
        <p:spPr>
          <a:xfrm>
            <a:off x="685800" y="1752600"/>
            <a:ext cx="381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52600"/>
            <a:ext cx="38100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267200"/>
            <a:ext cx="38100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E5E31EEA-FCB1-434A-BF11-F281D7A37CA3}" type="slidenum">
              <a:rPr lang="en-US"/>
              <a:pPr>
                <a:defRPr/>
              </a:pPr>
              <a:t>‹#›</a:t>
            </a:fld>
            <a:endParaRPr lang="en-US"/>
          </a:p>
        </p:txBody>
      </p:sp>
    </p:spTree>
    <p:extLst>
      <p:ext uri="{BB962C8B-B14F-4D97-AF65-F5344CB8AC3E}">
        <p14:creationId xmlns:p14="http://schemas.microsoft.com/office/powerpoint/2010/main" val="72036291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p:nvCxnSpPr>
        <p:spPr>
          <a:xfrm>
            <a:off x="228600" y="1447800"/>
            <a:ext cx="8686800" cy="1588"/>
          </a:xfrm>
          <a:prstGeom prst="line">
            <a:avLst/>
          </a:prstGeom>
          <a:ln w="38100" cap="flat" cmpd="sng" algn="ctr">
            <a:solidFill>
              <a:srgbClr val="139CB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0F20D48-D063-F040-AC22-A2A3A91A587C}" type="slidenum">
              <a:rPr lang="en-US"/>
              <a:pPr>
                <a:defRPr/>
              </a:pPr>
              <a:t>‹#›</a:t>
            </a:fld>
            <a:endParaRPr lang="en-US"/>
          </a:p>
        </p:txBody>
      </p:sp>
    </p:spTree>
    <p:extLst>
      <p:ext uri="{BB962C8B-B14F-4D97-AF65-F5344CB8AC3E}">
        <p14:creationId xmlns:p14="http://schemas.microsoft.com/office/powerpoint/2010/main" val="1578161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35D56FF-A491-B743-87D4-3A05914162B9}" type="slidenum">
              <a:rPr lang="en-US"/>
              <a:pPr>
                <a:defRPr/>
              </a:pPr>
              <a:t>‹#›</a:t>
            </a:fld>
            <a:endParaRPr lang="en-US"/>
          </a:p>
        </p:txBody>
      </p:sp>
    </p:spTree>
    <p:extLst>
      <p:ext uri="{BB962C8B-B14F-4D97-AF65-F5344CB8AC3E}">
        <p14:creationId xmlns:p14="http://schemas.microsoft.com/office/powerpoint/2010/main" val="3114115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p:cNvCxnSpPr/>
          <p:nvPr/>
        </p:nvCxnSpPr>
        <p:spPr>
          <a:xfrm>
            <a:off x="228600" y="1447800"/>
            <a:ext cx="8686800" cy="1588"/>
          </a:xfrm>
          <a:prstGeom prst="line">
            <a:avLst/>
          </a:prstGeom>
          <a:ln w="38100" cap="flat" cmpd="sng" algn="ctr">
            <a:solidFill>
              <a:srgbClr val="139CB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p:cNvSpPr>
            <a:spLocks noGrp="1"/>
          </p:cNvSpPr>
          <p:nvPr>
            <p:ph type="dt" sz="half" idx="10"/>
          </p:nvPr>
        </p:nvSpPr>
        <p:spPr/>
        <p:txBody>
          <a:bodyPr/>
          <a:lstStyle>
            <a:lvl1pPr>
              <a:defRPr/>
            </a:lvl1pPr>
          </a:lstStyle>
          <a:p>
            <a:pPr>
              <a:defRPr/>
            </a:pPr>
            <a:endParaRPr lang="en-US"/>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3961BA0A-D0BD-5A44-AB55-4A8129F71914}" type="slidenum">
              <a:rPr lang="en-US"/>
              <a:pPr>
                <a:defRPr/>
              </a:pPr>
              <a:t>‹#›</a:t>
            </a:fld>
            <a:endParaRPr lang="en-US"/>
          </a:p>
        </p:txBody>
      </p:sp>
    </p:spTree>
    <p:extLst>
      <p:ext uri="{BB962C8B-B14F-4D97-AF65-F5344CB8AC3E}">
        <p14:creationId xmlns:p14="http://schemas.microsoft.com/office/powerpoint/2010/main" val="2729115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p:cNvCxnSpPr/>
          <p:nvPr/>
        </p:nvCxnSpPr>
        <p:spPr>
          <a:xfrm>
            <a:off x="228600" y="1447800"/>
            <a:ext cx="8686800" cy="1588"/>
          </a:xfrm>
          <a:prstGeom prst="line">
            <a:avLst/>
          </a:prstGeom>
          <a:ln w="38100" cap="flat" cmpd="sng" algn="ctr">
            <a:solidFill>
              <a:srgbClr val="139CB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6"/>
          <p:cNvSpPr>
            <a:spLocks noGrp="1"/>
          </p:cNvSpPr>
          <p:nvPr>
            <p:ph type="dt" sz="half" idx="10"/>
          </p:nvPr>
        </p:nvSpPr>
        <p:spPr/>
        <p:txBody>
          <a:bodyPr/>
          <a:lstStyle>
            <a:lvl1pPr>
              <a:defRPr/>
            </a:lvl1pPr>
          </a:lstStyle>
          <a:p>
            <a:pPr>
              <a:defRPr/>
            </a:pPr>
            <a:endParaRPr lang="en-US"/>
          </a:p>
        </p:txBody>
      </p:sp>
      <p:sp>
        <p:nvSpPr>
          <p:cNvPr id="9" name="Footer Placeholder 7"/>
          <p:cNvSpPr>
            <a:spLocks noGrp="1"/>
          </p:cNvSpPr>
          <p:nvPr>
            <p:ph type="ftr" sz="quarter" idx="11"/>
          </p:nvPr>
        </p:nvSpPr>
        <p:spPr/>
        <p:txBody>
          <a:bodyPr/>
          <a:lstStyle>
            <a:lvl1pPr>
              <a:defRPr/>
            </a:lvl1pPr>
          </a:lstStyle>
          <a:p>
            <a:pPr>
              <a:defRPr/>
            </a:pPr>
            <a:endParaRPr lang="en-US"/>
          </a:p>
        </p:txBody>
      </p:sp>
      <p:sp>
        <p:nvSpPr>
          <p:cNvPr id="10" name="Slide Number Placeholder 8"/>
          <p:cNvSpPr>
            <a:spLocks noGrp="1"/>
          </p:cNvSpPr>
          <p:nvPr>
            <p:ph type="sldNum" sz="quarter" idx="12"/>
          </p:nvPr>
        </p:nvSpPr>
        <p:spPr/>
        <p:txBody>
          <a:bodyPr/>
          <a:lstStyle>
            <a:lvl1pPr>
              <a:defRPr/>
            </a:lvl1pPr>
          </a:lstStyle>
          <a:p>
            <a:pPr>
              <a:defRPr/>
            </a:pPr>
            <a:fld id="{DBBC7055-7389-114C-A284-F2D1AF77FD35}" type="slidenum">
              <a:rPr lang="en-US"/>
              <a:pPr>
                <a:defRPr/>
              </a:pPr>
              <a:t>‹#›</a:t>
            </a:fld>
            <a:endParaRPr lang="en-US"/>
          </a:p>
        </p:txBody>
      </p:sp>
    </p:spTree>
    <p:extLst>
      <p:ext uri="{BB962C8B-B14F-4D97-AF65-F5344CB8AC3E}">
        <p14:creationId xmlns:p14="http://schemas.microsoft.com/office/powerpoint/2010/main" val="961391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 name="Straight Connector 2"/>
          <p:cNvCxnSpPr/>
          <p:nvPr/>
        </p:nvCxnSpPr>
        <p:spPr>
          <a:xfrm>
            <a:off x="228600" y="1447800"/>
            <a:ext cx="8686800" cy="1588"/>
          </a:xfrm>
          <a:prstGeom prst="line">
            <a:avLst/>
          </a:prstGeom>
          <a:ln w="38100" cap="flat" cmpd="sng" algn="ctr">
            <a:solidFill>
              <a:srgbClr val="139CB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 name="Date Placeholder 2"/>
          <p:cNvSpPr>
            <a:spLocks noGrp="1"/>
          </p:cNvSpPr>
          <p:nvPr>
            <p:ph type="dt" sz="half" idx="10"/>
          </p:nvPr>
        </p:nvSpPr>
        <p:spPr/>
        <p:txBody>
          <a:bodyPr/>
          <a:lstStyle>
            <a:lvl1pPr>
              <a:defRPr/>
            </a:lvl1pPr>
          </a:lstStyle>
          <a:p>
            <a:pPr>
              <a:defRPr/>
            </a:pPr>
            <a:endParaRPr lang="en-US"/>
          </a:p>
        </p:txBody>
      </p:sp>
      <p:sp>
        <p:nvSpPr>
          <p:cNvPr id="5" name="Footer Placeholder 3"/>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a:lvl1pPr>
          </a:lstStyle>
          <a:p>
            <a:pPr>
              <a:defRPr/>
            </a:pPr>
            <a:fld id="{B201A1E9-89E1-9E45-B99B-DE7D73B10463}" type="slidenum">
              <a:rPr lang="en-US"/>
              <a:pPr>
                <a:defRPr/>
              </a:pPr>
              <a:t>‹#›</a:t>
            </a:fld>
            <a:endParaRPr lang="en-US"/>
          </a:p>
        </p:txBody>
      </p:sp>
    </p:spTree>
    <p:extLst>
      <p:ext uri="{BB962C8B-B14F-4D97-AF65-F5344CB8AC3E}">
        <p14:creationId xmlns:p14="http://schemas.microsoft.com/office/powerpoint/2010/main" val="3113127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3BA07978-CF60-2B43-8998-E9AC4F6608BB}" type="slidenum">
              <a:rPr lang="en-US"/>
              <a:pPr>
                <a:defRPr/>
              </a:pPr>
              <a:t>‹#›</a:t>
            </a:fld>
            <a:endParaRPr lang="en-US"/>
          </a:p>
        </p:txBody>
      </p:sp>
    </p:spTree>
    <p:extLst>
      <p:ext uri="{BB962C8B-B14F-4D97-AF65-F5344CB8AC3E}">
        <p14:creationId xmlns:p14="http://schemas.microsoft.com/office/powerpoint/2010/main" val="3512666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E937E0F-4E62-4A4F-BF25-77B780BF6FEE}" type="slidenum">
              <a:rPr lang="en-US"/>
              <a:pPr>
                <a:defRPr/>
              </a:pPr>
              <a:t>‹#›</a:t>
            </a:fld>
            <a:endParaRPr lang="en-US"/>
          </a:p>
        </p:txBody>
      </p:sp>
    </p:spTree>
    <p:extLst>
      <p:ext uri="{BB962C8B-B14F-4D97-AF65-F5344CB8AC3E}">
        <p14:creationId xmlns:p14="http://schemas.microsoft.com/office/powerpoint/2010/main" val="899553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AE97581-F2B1-6841-8F60-5BC06FA19563}" type="slidenum">
              <a:rPr lang="en-US"/>
              <a:pPr>
                <a:defRPr/>
              </a:pPr>
              <a:t>‹#›</a:t>
            </a:fld>
            <a:endParaRPr lang="en-US"/>
          </a:p>
        </p:txBody>
      </p:sp>
    </p:spTree>
    <p:extLst>
      <p:ext uri="{BB962C8B-B14F-4D97-AF65-F5344CB8AC3E}">
        <p14:creationId xmlns:p14="http://schemas.microsoft.com/office/powerpoint/2010/main" val="1424396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477000"/>
            <a:ext cx="2133600" cy="24447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ea typeface="Arial Unicode MS" charset="0"/>
                <a:cs typeface="Arial Unicode MS" charset="0"/>
              </a:defRPr>
            </a:lvl1pPr>
          </a:lstStyle>
          <a:p>
            <a:pPr>
              <a:defRPr/>
            </a:pPr>
            <a:endParaRPr lang="en-US"/>
          </a:p>
        </p:txBody>
      </p:sp>
      <p:sp>
        <p:nvSpPr>
          <p:cNvPr id="5" name="Footer Placeholder 4"/>
          <p:cNvSpPr>
            <a:spLocks noGrp="1"/>
          </p:cNvSpPr>
          <p:nvPr>
            <p:ph type="ftr" sz="quarter" idx="3"/>
          </p:nvPr>
        </p:nvSpPr>
        <p:spPr>
          <a:xfrm>
            <a:off x="3124200" y="6477000"/>
            <a:ext cx="2895600" cy="24447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charset="0"/>
                <a:ea typeface="Arial Unicode MS" charset="0"/>
                <a:cs typeface="Arial Unicode MS" charset="0"/>
              </a:defRPr>
            </a:lvl1pPr>
          </a:lstStyle>
          <a:p>
            <a:pPr>
              <a:defRPr/>
            </a:pPr>
            <a:endParaRPr lang="en-US"/>
          </a:p>
        </p:txBody>
      </p:sp>
      <p:sp>
        <p:nvSpPr>
          <p:cNvPr id="6" name="Slide Number Placeholder 5"/>
          <p:cNvSpPr>
            <a:spLocks noGrp="1"/>
          </p:cNvSpPr>
          <p:nvPr>
            <p:ph type="sldNum" sz="quarter" idx="4"/>
          </p:nvPr>
        </p:nvSpPr>
        <p:spPr>
          <a:xfrm>
            <a:off x="6553200" y="6477000"/>
            <a:ext cx="2133600" cy="24447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cs typeface="Arial Unicode MS" charset="0"/>
              </a:defRPr>
            </a:lvl1pPr>
          </a:lstStyle>
          <a:p>
            <a:pPr>
              <a:defRPr/>
            </a:pPr>
            <a:fld id="{15569F92-7F1B-5645-8880-EFB24F24E0CA}" type="slidenum">
              <a:rPr lang="en-US"/>
              <a:pPr>
                <a:defRPr/>
              </a:pPr>
              <a:t>‹#›</a:t>
            </a:fld>
            <a:endParaRPr lang="en-US"/>
          </a:p>
        </p:txBody>
      </p:sp>
      <p:sp>
        <p:nvSpPr>
          <p:cNvPr id="7" name="Rectangle 6"/>
          <p:cNvSpPr/>
          <p:nvPr/>
        </p:nvSpPr>
        <p:spPr>
          <a:xfrm>
            <a:off x="0" y="0"/>
            <a:ext cx="3733800" cy="274638"/>
          </a:xfrm>
          <a:prstGeom prst="rect">
            <a:avLst/>
          </a:prstGeom>
          <a:solidFill>
            <a:srgbClr val="0E4851"/>
          </a:solidFill>
          <a:ln>
            <a:noFill/>
          </a:ln>
        </p:spPr>
        <p:style>
          <a:lnRef idx="1">
            <a:schemeClr val="accent1"/>
          </a:lnRef>
          <a:fillRef idx="3">
            <a:schemeClr val="accent1"/>
          </a:fillRef>
          <a:effectRef idx="2">
            <a:schemeClr val="accent1"/>
          </a:effectRef>
          <a:fontRef idx="minor">
            <a:schemeClr val="lt1"/>
          </a:fontRef>
        </p:style>
        <p:txBody>
          <a:bodyPr anchor="ctr"/>
          <a:lstStyle/>
          <a:p>
            <a:pPr>
              <a:defRPr/>
            </a:pPr>
            <a:r>
              <a:rPr lang="en-US" sz="1600" i="1">
                <a:solidFill>
                  <a:srgbClr val="FFFFFF"/>
                </a:solidFill>
                <a:ea typeface="ＭＳ Ｐゴシック" charset="-128"/>
                <a:cs typeface="ＭＳ Ｐゴシック" charset="-128"/>
              </a:rPr>
              <a:t>Introduction to Information Retrieval</a:t>
            </a:r>
          </a:p>
        </p:txBody>
      </p:sp>
      <p:sp>
        <p:nvSpPr>
          <p:cNvPr id="8" name="Rectangle 7"/>
          <p:cNvSpPr/>
          <p:nvPr/>
        </p:nvSpPr>
        <p:spPr>
          <a:xfrm>
            <a:off x="3733800" y="0"/>
            <a:ext cx="3886200" cy="274638"/>
          </a:xfrm>
          <a:prstGeom prst="rect">
            <a:avLst/>
          </a:prstGeom>
          <a:solidFill>
            <a:srgbClr val="0E4851"/>
          </a:solidFill>
          <a:ln>
            <a:noFill/>
          </a:ln>
        </p:spPr>
        <p:style>
          <a:lnRef idx="1">
            <a:schemeClr val="accent1"/>
          </a:lnRef>
          <a:fillRef idx="3">
            <a:schemeClr val="accent1"/>
          </a:fillRef>
          <a:effectRef idx="2">
            <a:schemeClr val="accent1"/>
          </a:effectRef>
          <a:fontRef idx="minor">
            <a:schemeClr val="lt1"/>
          </a:fontRef>
        </p:style>
        <p:txBody>
          <a:bodyPr anchor="ctr"/>
          <a:lstStyle/>
          <a:p>
            <a:pPr>
              <a:defRPr/>
            </a:pPr>
            <a:r>
              <a:rPr lang="en-US" sz="1600">
                <a:solidFill>
                  <a:srgbClr val="FFFFFF"/>
                </a:solidFill>
                <a:ea typeface="ＭＳ Ｐゴシック" charset="-128"/>
                <a:cs typeface="ＭＳ Ｐゴシック" charset="-128"/>
              </a:rPr>
              <a:t> </a:t>
            </a:r>
          </a:p>
        </p:txBody>
      </p:sp>
      <p:sp>
        <p:nvSpPr>
          <p:cNvPr id="9" name="Rectangle 8"/>
          <p:cNvSpPr/>
          <p:nvPr/>
        </p:nvSpPr>
        <p:spPr>
          <a:xfrm>
            <a:off x="7620000" y="0"/>
            <a:ext cx="1524000" cy="274638"/>
          </a:xfrm>
          <a:prstGeom prst="rect">
            <a:avLst/>
          </a:prstGeom>
          <a:solidFill>
            <a:srgbClr val="139CB7"/>
          </a:solidFill>
          <a:ln>
            <a:noFill/>
          </a:ln>
        </p:spPr>
        <p:style>
          <a:lnRef idx="1">
            <a:schemeClr val="accent1"/>
          </a:lnRef>
          <a:fillRef idx="3">
            <a:schemeClr val="accent1"/>
          </a:fillRef>
          <a:effectRef idx="2">
            <a:schemeClr val="accent1"/>
          </a:effectRef>
          <a:fontRef idx="minor">
            <a:schemeClr val="lt1"/>
          </a:fontRef>
        </p:style>
        <p:txBody>
          <a:bodyPr anchor="ctr"/>
          <a:lstStyle/>
          <a:p>
            <a:pPr>
              <a:defRPr/>
            </a:pPr>
            <a:r>
              <a:rPr lang="en-US" sz="1600">
                <a:solidFill>
                  <a:srgbClr val="FFFFFF"/>
                </a:solidFill>
                <a:ea typeface="ＭＳ Ｐゴシック" charset="-128"/>
                <a:cs typeface="ＭＳ Ｐゴシック" charset="-128"/>
              </a:rPr>
              <a:t> </a:t>
            </a:r>
          </a:p>
        </p:txBody>
      </p:sp>
    </p:spTree>
  </p:cSld>
  <p:clrMap bg1="lt1" tx1="dk1" bg2="lt2" tx2="dk2" accent1="accent1" accent2="accent2" accent3="accent3" accent4="accent4" accent5="accent5" accent6="accent6" hlink="hlink" folHlink="folHlink"/>
  <p:sldLayoutIdLst>
    <p:sldLayoutId id="2147484063" r:id="rId1"/>
    <p:sldLayoutId id="2147484064" r:id="rId2"/>
    <p:sldLayoutId id="2147484057" r:id="rId3"/>
    <p:sldLayoutId id="2147484065" r:id="rId4"/>
    <p:sldLayoutId id="2147484066" r:id="rId5"/>
    <p:sldLayoutId id="2147484067" r:id="rId6"/>
    <p:sldLayoutId id="2147484058" r:id="rId7"/>
    <p:sldLayoutId id="2147484059" r:id="rId8"/>
    <p:sldLayoutId id="2147484060" r:id="rId9"/>
    <p:sldLayoutId id="2147484068" r:id="rId10"/>
    <p:sldLayoutId id="2147484061" r:id="rId11"/>
    <p:sldLayoutId id="2147484062" r:id="rId12"/>
    <p:sldLayoutId id="2147484069" r:id="rId13"/>
    <p:sldLayoutId id="2147484071" r:id="rId14"/>
    <p:sldLayoutId id="2147484072" r:id="rId15"/>
  </p:sldLayoutIdLst>
  <p:hf hdr="0" ftr="0" dt="0"/>
  <p:txStyles>
    <p:titleStyle>
      <a:lvl1pPr algn="l" defTabSz="457200" rtl="0" eaLnBrk="0" fontAlgn="base" hangingPunct="0">
        <a:spcBef>
          <a:spcPct val="0"/>
        </a:spcBef>
        <a:spcAft>
          <a:spcPct val="0"/>
        </a:spcAft>
        <a:defRPr sz="4000" kern="1200">
          <a:solidFill>
            <a:schemeClr val="tx1"/>
          </a:solidFill>
          <a:latin typeface="+mj-lt"/>
          <a:ea typeface="ＭＳ Ｐゴシック" pitchFamily="-65" charset="-128"/>
          <a:cs typeface="ＭＳ Ｐゴシック" pitchFamily="-65" charset="-128"/>
        </a:defRPr>
      </a:lvl1pPr>
      <a:lvl2pPr algn="l" defTabSz="457200" rtl="0" eaLnBrk="0" fontAlgn="base" hangingPunct="0">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2pPr>
      <a:lvl3pPr algn="l" defTabSz="457200" rtl="0" eaLnBrk="0" fontAlgn="base" hangingPunct="0">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3pPr>
      <a:lvl4pPr algn="l" defTabSz="457200" rtl="0" eaLnBrk="0" fontAlgn="base" hangingPunct="0">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4pPr>
      <a:lvl5pPr algn="l" defTabSz="457200" rtl="0" eaLnBrk="0" fontAlgn="base" hangingPunct="0">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5pPr>
      <a:lvl6pPr marL="457200" algn="l" defTabSz="457200" rtl="0" eaLnBrk="1" fontAlgn="base" hangingPunct="1">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6pPr>
      <a:lvl7pPr marL="914400" algn="l" defTabSz="457200" rtl="0" eaLnBrk="1" fontAlgn="base" hangingPunct="1">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7pPr>
      <a:lvl8pPr marL="1371600" algn="l" defTabSz="457200" rtl="0" eaLnBrk="1" fontAlgn="base" hangingPunct="1">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8pPr>
      <a:lvl9pPr marL="1828800" algn="l" defTabSz="457200" rtl="0" eaLnBrk="1" fontAlgn="base" hangingPunct="1">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9pPr>
    </p:titleStyle>
    <p:bodyStyle>
      <a:lvl1pPr marL="342900" indent="-342900" algn="l" defTabSz="457200" rtl="0" eaLnBrk="0" fontAlgn="base" hangingPunct="0">
        <a:spcBef>
          <a:spcPct val="20000"/>
        </a:spcBef>
        <a:spcAft>
          <a:spcPct val="0"/>
        </a:spcAft>
        <a:buClr>
          <a:srgbClr val="437085"/>
        </a:buClr>
        <a:buFont typeface="Wingdings" charset="0"/>
        <a:buChar char="§"/>
        <a:defRPr sz="2800" kern="1200">
          <a:solidFill>
            <a:schemeClr val="tx1"/>
          </a:solidFill>
          <a:latin typeface="+mn-lt"/>
          <a:ea typeface="ＭＳ Ｐゴシック" pitchFamily="-65" charset="-128"/>
          <a:cs typeface="ＭＳ Ｐゴシック" pitchFamily="-65" charset="-128"/>
        </a:defRPr>
      </a:lvl1pPr>
      <a:lvl2pPr marL="742950" indent="-285750" algn="l" defTabSz="457200" rtl="0" eaLnBrk="0" fontAlgn="base" hangingPunct="0">
        <a:spcBef>
          <a:spcPct val="20000"/>
        </a:spcBef>
        <a:spcAft>
          <a:spcPct val="0"/>
        </a:spcAft>
        <a:buClr>
          <a:srgbClr val="357E69"/>
        </a:buClr>
        <a:buFont typeface="Wingdings" charset="0"/>
        <a:buChar char="§"/>
        <a:defRPr sz="2400" kern="1200">
          <a:solidFill>
            <a:schemeClr val="tx1"/>
          </a:solidFill>
          <a:latin typeface="+mn-lt"/>
          <a:ea typeface="ＭＳ Ｐゴシック" pitchFamily="-65" charset="-128"/>
          <a:cs typeface="+mn-cs"/>
        </a:defRPr>
      </a:lvl2pPr>
      <a:lvl3pPr marL="1143000" indent="-228600" algn="l" defTabSz="457200" rtl="0" eaLnBrk="0" fontAlgn="base" hangingPunct="0">
        <a:spcBef>
          <a:spcPct val="20000"/>
        </a:spcBef>
        <a:spcAft>
          <a:spcPct val="0"/>
        </a:spcAft>
        <a:buClr>
          <a:srgbClr val="918BA3"/>
        </a:buClr>
        <a:buFont typeface="Wingdings" charset="0"/>
        <a:buChar char="§"/>
        <a:defRPr sz="2000" kern="1200">
          <a:solidFill>
            <a:schemeClr val="tx1"/>
          </a:solidFill>
          <a:latin typeface="+mn-lt"/>
          <a:ea typeface="ＭＳ Ｐゴシック" pitchFamily="-65" charset="-128"/>
          <a:cs typeface="+mn-cs"/>
        </a:defRPr>
      </a:lvl3pPr>
      <a:lvl4pPr marL="1600200" indent="-228600" algn="l" defTabSz="457200" rtl="0" eaLnBrk="0" fontAlgn="base" hangingPunct="0">
        <a:spcBef>
          <a:spcPct val="20000"/>
        </a:spcBef>
        <a:spcAft>
          <a:spcPct val="0"/>
        </a:spcAft>
        <a:buClr>
          <a:srgbClr val="2F6E7E"/>
        </a:buClr>
        <a:buFont typeface="Wingdings" charset="0"/>
        <a:buChar char="§"/>
        <a:defRPr sz="2000" kern="1200">
          <a:solidFill>
            <a:schemeClr val="tx1"/>
          </a:solidFill>
          <a:latin typeface="+mn-lt"/>
          <a:ea typeface="ＭＳ Ｐゴシック" pitchFamily="-65" charset="-128"/>
          <a:cs typeface="+mn-cs"/>
        </a:defRPr>
      </a:lvl4pPr>
      <a:lvl5pPr marL="2057400" indent="-228600" algn="l" defTabSz="457200" rtl="0" eaLnBrk="0" fontAlgn="base" hangingPunct="0">
        <a:spcBef>
          <a:spcPct val="20000"/>
        </a:spcBef>
        <a:spcAft>
          <a:spcPct val="0"/>
        </a:spcAft>
        <a:buClr>
          <a:srgbClr val="233337"/>
        </a:buClr>
        <a:buFont typeface="Wingdings" charset="0"/>
        <a:buChar char="§"/>
        <a:defRPr sz="2000" kern="1200">
          <a:solidFill>
            <a:schemeClr val="tx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oleObject" Target="../embeddings/oleObject2.bin"/><Relationship Id="rId4" Type="http://schemas.openxmlformats.org/officeDocument/2006/relationships/image" Target="../media/image11.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4.emf"/></Relationships>
</file>

<file path=ppt/slides/_rels/slide2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0.emf"/><Relationship Id="rId4" Type="http://schemas.openxmlformats.org/officeDocument/2006/relationships/oleObject" Target="../embeddings/oleObject5.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027"/>
          <p:cNvSpPr>
            <a:spLocks noGrp="1" noChangeArrowheads="1"/>
          </p:cNvSpPr>
          <p:nvPr>
            <p:ph type="subTitle" idx="1"/>
          </p:nvPr>
        </p:nvSpPr>
        <p:spPr>
          <a:xfrm>
            <a:off x="1066800" y="3886200"/>
            <a:ext cx="7010400" cy="2362200"/>
          </a:xfrm>
        </p:spPr>
        <p:txBody>
          <a:bodyPr/>
          <a:lstStyle/>
          <a:p>
            <a:pPr eaLnBrk="1" hangingPunct="1"/>
            <a:r>
              <a:rPr lang="en-US" dirty="0">
                <a:solidFill>
                  <a:schemeClr val="accent1">
                    <a:lumMod val="60000"/>
                    <a:lumOff val="40000"/>
                  </a:schemeClr>
                </a:solidFill>
                <a:latin typeface="Calibri" charset="0"/>
                <a:ea typeface="ＭＳ Ｐゴシック" charset="0"/>
                <a:cs typeface="ＭＳ Ｐゴシック" charset="0"/>
              </a:rPr>
              <a:t>CS276: </a:t>
            </a:r>
            <a:r>
              <a:rPr lang="en-US" dirty="0">
                <a:solidFill>
                  <a:schemeClr val="accent1">
                    <a:lumMod val="60000"/>
                    <a:lumOff val="40000"/>
                  </a:schemeClr>
                </a:solidFill>
                <a:latin typeface="Calibri" charset="0"/>
                <a:ea typeface="ＭＳ Ｐゴシック" charset="0"/>
                <a:cs typeface="Times New Roman" charset="0"/>
              </a:rPr>
              <a:t>Information Retrieval and Web Search</a:t>
            </a:r>
          </a:p>
          <a:p>
            <a:pPr eaLnBrk="1" hangingPunct="1">
              <a:spcAft>
                <a:spcPts val="2400"/>
              </a:spcAft>
            </a:pPr>
            <a:r>
              <a:rPr lang="en-US" sz="2000" dirty="0">
                <a:solidFill>
                  <a:schemeClr val="accent1">
                    <a:lumMod val="60000"/>
                    <a:lumOff val="40000"/>
                  </a:schemeClr>
                </a:solidFill>
                <a:latin typeface="Calibri" charset="0"/>
                <a:ea typeface="ＭＳ Ｐゴシック" charset="0"/>
                <a:cs typeface="Times New Roman" charset="0"/>
              </a:rPr>
              <a:t>Christopher Manning and Pandu Nayak</a:t>
            </a:r>
          </a:p>
          <a:p>
            <a:pPr eaLnBrk="1" hangingPunct="1">
              <a:spcAft>
                <a:spcPts val="2400"/>
              </a:spcAft>
            </a:pPr>
            <a:r>
              <a:rPr lang="en-US" dirty="0">
                <a:solidFill>
                  <a:schemeClr val="accent1">
                    <a:lumMod val="60000"/>
                    <a:lumOff val="40000"/>
                  </a:schemeClr>
                </a:solidFill>
                <a:latin typeface="Calibri" charset="0"/>
                <a:ea typeface="ＭＳ Ｐゴシック" charset="0"/>
                <a:cs typeface="ＭＳ Ｐゴシック" charset="0"/>
              </a:rPr>
              <a:t>Lecture 13: Decision trees and machine learning on documents</a:t>
            </a:r>
          </a:p>
        </p:txBody>
      </p:sp>
      <p:sp>
        <p:nvSpPr>
          <p:cNvPr id="2" name="TextBox 1">
            <a:extLst>
              <a:ext uri="{FF2B5EF4-FFF2-40B4-BE49-F238E27FC236}">
                <a16:creationId xmlns:a16="http://schemas.microsoft.com/office/drawing/2014/main" id="{CB04E776-2322-E64B-8A9E-D04D1BC026DF}"/>
              </a:ext>
            </a:extLst>
          </p:cNvPr>
          <p:cNvSpPr txBox="1"/>
          <p:nvPr/>
        </p:nvSpPr>
        <p:spPr>
          <a:xfrm>
            <a:off x="1981200" y="6172200"/>
            <a:ext cx="5112040" cy="461665"/>
          </a:xfrm>
          <a:prstGeom prst="rect">
            <a:avLst/>
          </a:prstGeom>
          <a:noFill/>
        </p:spPr>
        <p:txBody>
          <a:bodyPr wrap="none" rtlCol="0">
            <a:spAutoFit/>
          </a:bodyPr>
          <a:lstStyle/>
          <a:p>
            <a:r>
              <a:rPr lang="en-US" dirty="0">
                <a:solidFill>
                  <a:schemeClr val="accent3">
                    <a:lumMod val="60000"/>
                    <a:lumOff val="40000"/>
                  </a:schemeClr>
                </a:solidFill>
                <a:latin typeface="+mn-lt"/>
              </a:rPr>
              <a:t>Some slides borrowed from John Canny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pPr eaLnBrk="1" hangingPunct="1"/>
            <a:r>
              <a:rPr lang="en-US" sz="4000" dirty="0"/>
              <a:t>Decision tree learning</a:t>
            </a:r>
          </a:p>
        </p:txBody>
      </p:sp>
      <p:sp>
        <p:nvSpPr>
          <p:cNvPr id="16387" name="Rectangle 3"/>
          <p:cNvSpPr>
            <a:spLocks noGrp="1" noChangeArrowheads="1"/>
          </p:cNvSpPr>
          <p:nvPr>
            <p:ph idx="1"/>
          </p:nvPr>
        </p:nvSpPr>
        <p:spPr/>
        <p:txBody>
          <a:bodyPr/>
          <a:lstStyle/>
          <a:p>
            <a:pPr eaLnBrk="1" hangingPunct="1"/>
            <a:r>
              <a:rPr lang="en-US" sz="2400" dirty="0"/>
              <a:t>If there are </a:t>
            </a:r>
            <a:r>
              <a:rPr lang="en-US" sz="2400" i="1" dirty="0"/>
              <a:t>k</a:t>
            </a:r>
            <a:r>
              <a:rPr lang="en-US" sz="2400" dirty="0"/>
              <a:t> features, a decision tree might have up to 2</a:t>
            </a:r>
            <a:r>
              <a:rPr lang="en-US" sz="2400" i="1" baseline="30000" dirty="0"/>
              <a:t>k</a:t>
            </a:r>
            <a:r>
              <a:rPr lang="en-US" sz="2400" dirty="0"/>
              <a:t> nodes. This is almost always much too big!</a:t>
            </a:r>
          </a:p>
          <a:p>
            <a:pPr eaLnBrk="1" hangingPunct="1"/>
            <a:endParaRPr lang="en-US" sz="2400" dirty="0"/>
          </a:p>
          <a:p>
            <a:pPr eaLnBrk="1" hangingPunct="1"/>
            <a:r>
              <a:rPr lang="en-US" sz="2400" dirty="0"/>
              <a:t>We want to find “efficient” (small but effective) trees.</a:t>
            </a:r>
          </a:p>
          <a:p>
            <a:pPr eaLnBrk="1" hangingPunct="1"/>
            <a:endParaRPr lang="en-US" sz="2400" dirty="0"/>
          </a:p>
          <a:p>
            <a:pPr eaLnBrk="1" hangingPunct="1"/>
            <a:r>
              <a:rPr lang="en-US" sz="2400" dirty="0"/>
              <a:t>We can do this in a </a:t>
            </a:r>
            <a:r>
              <a:rPr lang="en-US" sz="2400" b="1" dirty="0">
                <a:solidFill>
                  <a:srgbClr val="C00000"/>
                </a:solidFill>
              </a:rPr>
              <a:t>greedy manner by recursively choosing a best split feature at each node</a:t>
            </a:r>
            <a:r>
              <a:rPr lang="en-US" sz="2400" dirty="0"/>
              <a:t>.</a:t>
            </a:r>
          </a:p>
          <a:p>
            <a:pPr eaLnBrk="1" hangingPunct="1"/>
            <a:endParaRPr lang="en-US" sz="2400" dirty="0"/>
          </a:p>
          <a:p>
            <a:pPr eaLnBrk="1" hangingPunct="1"/>
            <a:endParaRPr lang="en-US" sz="2400" dirty="0"/>
          </a:p>
        </p:txBody>
      </p:sp>
    </p:spTree>
    <p:extLst>
      <p:ext uri="{BB962C8B-B14F-4D97-AF65-F5344CB8AC3E}">
        <p14:creationId xmlns:p14="http://schemas.microsoft.com/office/powerpoint/2010/main" val="3882757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pPr eaLnBrk="1" hangingPunct="1"/>
            <a:r>
              <a:rPr lang="en-US" sz="4000" dirty="0"/>
              <a:t>Choosing an attribute</a:t>
            </a:r>
          </a:p>
        </p:txBody>
      </p:sp>
      <p:sp>
        <p:nvSpPr>
          <p:cNvPr id="17411" name="Rectangle 3"/>
          <p:cNvSpPr>
            <a:spLocks noGrp="1" noChangeArrowheads="1"/>
          </p:cNvSpPr>
          <p:nvPr>
            <p:ph type="body" idx="1"/>
          </p:nvPr>
        </p:nvSpPr>
        <p:spPr/>
        <p:txBody>
          <a:bodyPr/>
          <a:lstStyle/>
          <a:p>
            <a:pPr eaLnBrk="1" hangingPunct="1">
              <a:lnSpc>
                <a:spcPct val="100000"/>
              </a:lnSpc>
            </a:pPr>
            <a:r>
              <a:rPr lang="en-US" sz="2400" dirty="0"/>
              <a:t>Idea: a good features splits the examples into subsets that are (ideally) “all positive” or “all negative”</a:t>
            </a:r>
          </a:p>
          <a:p>
            <a:pPr lvl="1" eaLnBrk="1" hangingPunct="1"/>
            <a:r>
              <a:rPr lang="en-US" sz="2000" dirty="0"/>
              <a:t>This is binary case. Same idea and method works for n-</a:t>
            </a:r>
            <a:r>
              <a:rPr lang="en-US" sz="2000" dirty="0" err="1"/>
              <a:t>ary</a:t>
            </a:r>
            <a:r>
              <a:rPr lang="en-US" sz="2000" dirty="0"/>
              <a:t> case except for a bias towards many valued features.</a:t>
            </a:r>
          </a:p>
          <a:p>
            <a:pPr eaLnBrk="1" hangingPunct="1">
              <a:lnSpc>
                <a:spcPct val="100000"/>
              </a:lnSpc>
              <a:buFontTx/>
              <a:buNone/>
            </a:pPr>
            <a:endParaRPr lang="en-US" sz="2400" dirty="0"/>
          </a:p>
          <a:p>
            <a:pPr eaLnBrk="1" hangingPunct="1">
              <a:lnSpc>
                <a:spcPct val="100000"/>
              </a:lnSpc>
              <a:buFontTx/>
              <a:buNone/>
            </a:pPr>
            <a:endParaRPr lang="en-US" sz="2400" dirty="0"/>
          </a:p>
          <a:p>
            <a:pPr eaLnBrk="1" hangingPunct="1">
              <a:lnSpc>
                <a:spcPct val="100000"/>
              </a:lnSpc>
              <a:buFontTx/>
              <a:buNone/>
            </a:pPr>
            <a:endParaRPr lang="en-US" sz="2400" dirty="0"/>
          </a:p>
          <a:p>
            <a:pPr eaLnBrk="1" hangingPunct="1">
              <a:lnSpc>
                <a:spcPct val="100000"/>
              </a:lnSpc>
              <a:buFontTx/>
              <a:buNone/>
            </a:pPr>
            <a:endParaRPr lang="en-US" sz="2400" dirty="0"/>
          </a:p>
          <a:p>
            <a:pPr eaLnBrk="1" hangingPunct="1">
              <a:lnSpc>
                <a:spcPct val="100000"/>
              </a:lnSpc>
              <a:buFontTx/>
              <a:buNone/>
            </a:pPr>
            <a:endParaRPr lang="en-US" sz="2400" dirty="0"/>
          </a:p>
          <a:p>
            <a:pPr eaLnBrk="1" hangingPunct="1">
              <a:lnSpc>
                <a:spcPct val="100000"/>
              </a:lnSpc>
            </a:pPr>
            <a:endParaRPr lang="en-US" sz="2400" i="1" dirty="0"/>
          </a:p>
          <a:p>
            <a:pPr marL="0" indent="0" eaLnBrk="1" hangingPunct="1">
              <a:lnSpc>
                <a:spcPct val="100000"/>
              </a:lnSpc>
              <a:buNone/>
            </a:pPr>
            <a:endParaRPr lang="en-US" sz="2400" i="1" dirty="0"/>
          </a:p>
          <a:p>
            <a:pPr marL="0" indent="0" eaLnBrk="1" hangingPunct="1">
              <a:lnSpc>
                <a:spcPct val="100000"/>
              </a:lnSpc>
              <a:buNone/>
            </a:pPr>
            <a:r>
              <a:rPr lang="en-US" sz="2400" i="1" dirty="0"/>
              <a:t>	</a:t>
            </a:r>
            <a:r>
              <a:rPr lang="en-US" sz="2400" dirty="0"/>
              <a:t>A good feature			    A bad feature: Wheat is still 60%</a:t>
            </a:r>
            <a:endParaRPr lang="en-US" sz="2400" i="1" dirty="0"/>
          </a:p>
        </p:txBody>
      </p:sp>
      <p:sp>
        <p:nvSpPr>
          <p:cNvPr id="2" name="Oval 1">
            <a:extLst>
              <a:ext uri="{FF2B5EF4-FFF2-40B4-BE49-F238E27FC236}">
                <a16:creationId xmlns:a16="http://schemas.microsoft.com/office/drawing/2014/main" id="{1F95DA13-9E15-8D47-8C8F-F7F3D1CA15B7}"/>
              </a:ext>
            </a:extLst>
          </p:cNvPr>
          <p:cNvSpPr/>
          <p:nvPr/>
        </p:nvSpPr>
        <p:spPr>
          <a:xfrm>
            <a:off x="1371600" y="3360534"/>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8" name="Oval 7">
            <a:extLst>
              <a:ext uri="{FF2B5EF4-FFF2-40B4-BE49-F238E27FC236}">
                <a16:creationId xmlns:a16="http://schemas.microsoft.com/office/drawing/2014/main" id="{DCF4440A-597F-5E4D-8B0F-7D331148C0C5}"/>
              </a:ext>
            </a:extLst>
          </p:cNvPr>
          <p:cNvSpPr/>
          <p:nvPr/>
        </p:nvSpPr>
        <p:spPr>
          <a:xfrm>
            <a:off x="1600200" y="3352800"/>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9" name="Oval 8">
            <a:extLst>
              <a:ext uri="{FF2B5EF4-FFF2-40B4-BE49-F238E27FC236}">
                <a16:creationId xmlns:a16="http://schemas.microsoft.com/office/drawing/2014/main" id="{1A7CE994-EC98-D742-B5BE-B65AD8D06F5A}"/>
              </a:ext>
            </a:extLst>
          </p:cNvPr>
          <p:cNvSpPr/>
          <p:nvPr/>
        </p:nvSpPr>
        <p:spPr>
          <a:xfrm>
            <a:off x="1828800" y="3352800"/>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0" name="Oval 9">
            <a:extLst>
              <a:ext uri="{FF2B5EF4-FFF2-40B4-BE49-F238E27FC236}">
                <a16:creationId xmlns:a16="http://schemas.microsoft.com/office/drawing/2014/main" id="{1AA71309-DDF0-D747-8BC2-D5B1D68C0E6E}"/>
              </a:ext>
            </a:extLst>
          </p:cNvPr>
          <p:cNvSpPr/>
          <p:nvPr/>
        </p:nvSpPr>
        <p:spPr>
          <a:xfrm>
            <a:off x="2057400" y="3352800"/>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1" name="Oval 10">
            <a:extLst>
              <a:ext uri="{FF2B5EF4-FFF2-40B4-BE49-F238E27FC236}">
                <a16:creationId xmlns:a16="http://schemas.microsoft.com/office/drawing/2014/main" id="{8DBD8FDE-93C4-8A45-976A-50B4A4AD1B76}"/>
              </a:ext>
            </a:extLst>
          </p:cNvPr>
          <p:cNvSpPr/>
          <p:nvPr/>
        </p:nvSpPr>
        <p:spPr>
          <a:xfrm>
            <a:off x="2286000" y="3352800"/>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2" name="Oval 11">
            <a:extLst>
              <a:ext uri="{FF2B5EF4-FFF2-40B4-BE49-F238E27FC236}">
                <a16:creationId xmlns:a16="http://schemas.microsoft.com/office/drawing/2014/main" id="{21B4FAA4-7319-DE4C-8534-C7FA77BF3409}"/>
              </a:ext>
            </a:extLst>
          </p:cNvPr>
          <p:cNvSpPr/>
          <p:nvPr/>
        </p:nvSpPr>
        <p:spPr>
          <a:xfrm>
            <a:off x="2514600" y="3352800"/>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3" name="Oval 12">
            <a:extLst>
              <a:ext uri="{FF2B5EF4-FFF2-40B4-BE49-F238E27FC236}">
                <a16:creationId xmlns:a16="http://schemas.microsoft.com/office/drawing/2014/main" id="{7943E43C-C1ED-B745-BD55-E28A7D1AE639}"/>
              </a:ext>
            </a:extLst>
          </p:cNvPr>
          <p:cNvSpPr/>
          <p:nvPr/>
        </p:nvSpPr>
        <p:spPr>
          <a:xfrm>
            <a:off x="1357745" y="3653746"/>
            <a:ext cx="152400" cy="142111"/>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4" name="Oval 13">
            <a:extLst>
              <a:ext uri="{FF2B5EF4-FFF2-40B4-BE49-F238E27FC236}">
                <a16:creationId xmlns:a16="http://schemas.microsoft.com/office/drawing/2014/main" id="{0023C0E4-A82B-0E4B-98B9-DF5BCDF3F64C}"/>
              </a:ext>
            </a:extLst>
          </p:cNvPr>
          <p:cNvSpPr/>
          <p:nvPr/>
        </p:nvSpPr>
        <p:spPr>
          <a:xfrm>
            <a:off x="1600200" y="3657600"/>
            <a:ext cx="152400" cy="142111"/>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5" name="Oval 14">
            <a:extLst>
              <a:ext uri="{FF2B5EF4-FFF2-40B4-BE49-F238E27FC236}">
                <a16:creationId xmlns:a16="http://schemas.microsoft.com/office/drawing/2014/main" id="{212FEA3F-E1D5-2C44-B5F0-BA4D07F69E70}"/>
              </a:ext>
            </a:extLst>
          </p:cNvPr>
          <p:cNvSpPr/>
          <p:nvPr/>
        </p:nvSpPr>
        <p:spPr>
          <a:xfrm>
            <a:off x="1828800" y="3657600"/>
            <a:ext cx="152400" cy="142111"/>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6" name="Oval 15">
            <a:extLst>
              <a:ext uri="{FF2B5EF4-FFF2-40B4-BE49-F238E27FC236}">
                <a16:creationId xmlns:a16="http://schemas.microsoft.com/office/drawing/2014/main" id="{11F39EFD-56F2-C646-9984-62329AD42EDB}"/>
              </a:ext>
            </a:extLst>
          </p:cNvPr>
          <p:cNvSpPr/>
          <p:nvPr/>
        </p:nvSpPr>
        <p:spPr>
          <a:xfrm>
            <a:off x="2057400" y="3657600"/>
            <a:ext cx="152400" cy="142111"/>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3" name="TextBox 2">
            <a:extLst>
              <a:ext uri="{FF2B5EF4-FFF2-40B4-BE49-F238E27FC236}">
                <a16:creationId xmlns:a16="http://schemas.microsoft.com/office/drawing/2014/main" id="{C7F17699-60F2-1E43-A518-4442003575C9}"/>
              </a:ext>
            </a:extLst>
          </p:cNvPr>
          <p:cNvSpPr txBox="1"/>
          <p:nvPr/>
        </p:nvSpPr>
        <p:spPr>
          <a:xfrm>
            <a:off x="1442268" y="4046229"/>
            <a:ext cx="915635" cy="369332"/>
          </a:xfrm>
          <a:prstGeom prst="rect">
            <a:avLst/>
          </a:prstGeom>
          <a:noFill/>
        </p:spPr>
        <p:txBody>
          <a:bodyPr wrap="none" rtlCol="0">
            <a:spAutoFit/>
          </a:bodyPr>
          <a:lstStyle/>
          <a:p>
            <a:r>
              <a:rPr lang="en-US" sz="1800" dirty="0">
                <a:latin typeface="+mn-lt"/>
              </a:rPr>
              <a:t>bushel?</a:t>
            </a:r>
          </a:p>
        </p:txBody>
      </p:sp>
      <p:cxnSp>
        <p:nvCxnSpPr>
          <p:cNvPr id="5" name="Straight Connector 4">
            <a:extLst>
              <a:ext uri="{FF2B5EF4-FFF2-40B4-BE49-F238E27FC236}">
                <a16:creationId xmlns:a16="http://schemas.microsoft.com/office/drawing/2014/main" id="{A37E25D2-DA6B-B143-8913-576FE29A16CA}"/>
              </a:ext>
            </a:extLst>
          </p:cNvPr>
          <p:cNvCxnSpPr/>
          <p:nvPr/>
        </p:nvCxnSpPr>
        <p:spPr>
          <a:xfrm flipH="1">
            <a:off x="914400" y="4415561"/>
            <a:ext cx="990600" cy="537439"/>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8C8844B3-1393-E541-B6CC-113F35995A45}"/>
              </a:ext>
            </a:extLst>
          </p:cNvPr>
          <p:cNvCxnSpPr>
            <a:stCxn id="3" idx="2"/>
          </p:cNvCxnSpPr>
          <p:nvPr/>
        </p:nvCxnSpPr>
        <p:spPr>
          <a:xfrm>
            <a:off x="1900086" y="4415561"/>
            <a:ext cx="919314" cy="543584"/>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21244408-3E5F-934A-BCDC-61EAD0DA7B55}"/>
              </a:ext>
            </a:extLst>
          </p:cNvPr>
          <p:cNvSpPr txBox="1"/>
          <p:nvPr/>
        </p:nvSpPr>
        <p:spPr>
          <a:xfrm>
            <a:off x="719751" y="4419600"/>
            <a:ext cx="485518" cy="369332"/>
          </a:xfrm>
          <a:prstGeom prst="rect">
            <a:avLst/>
          </a:prstGeom>
          <a:noFill/>
        </p:spPr>
        <p:txBody>
          <a:bodyPr wrap="none" rtlCol="0">
            <a:spAutoFit/>
          </a:bodyPr>
          <a:lstStyle/>
          <a:p>
            <a:r>
              <a:rPr lang="en-US" sz="1800" dirty="0">
                <a:latin typeface="+mn-lt"/>
              </a:rPr>
              <a:t>Yes</a:t>
            </a:r>
          </a:p>
        </p:txBody>
      </p:sp>
      <p:sp>
        <p:nvSpPr>
          <p:cNvPr id="25" name="TextBox 24">
            <a:extLst>
              <a:ext uri="{FF2B5EF4-FFF2-40B4-BE49-F238E27FC236}">
                <a16:creationId xmlns:a16="http://schemas.microsoft.com/office/drawing/2014/main" id="{2ED3A498-B87A-7345-8375-34BCA19D99BA}"/>
              </a:ext>
            </a:extLst>
          </p:cNvPr>
          <p:cNvSpPr txBox="1"/>
          <p:nvPr/>
        </p:nvSpPr>
        <p:spPr>
          <a:xfrm>
            <a:off x="2400705" y="4413457"/>
            <a:ext cx="455574" cy="369332"/>
          </a:xfrm>
          <a:prstGeom prst="rect">
            <a:avLst/>
          </a:prstGeom>
          <a:noFill/>
        </p:spPr>
        <p:txBody>
          <a:bodyPr wrap="none" rtlCol="0">
            <a:spAutoFit/>
          </a:bodyPr>
          <a:lstStyle/>
          <a:p>
            <a:r>
              <a:rPr lang="en-US" sz="1800" dirty="0">
                <a:latin typeface="+mn-lt"/>
              </a:rPr>
              <a:t>No</a:t>
            </a:r>
          </a:p>
        </p:txBody>
      </p:sp>
      <p:sp>
        <p:nvSpPr>
          <p:cNvPr id="26" name="Oval 25">
            <a:extLst>
              <a:ext uri="{FF2B5EF4-FFF2-40B4-BE49-F238E27FC236}">
                <a16:creationId xmlns:a16="http://schemas.microsoft.com/office/drawing/2014/main" id="{37049EA4-2F18-CF4B-9FA5-B0D3BA63DE0E}"/>
              </a:ext>
            </a:extLst>
          </p:cNvPr>
          <p:cNvSpPr/>
          <p:nvPr/>
        </p:nvSpPr>
        <p:spPr>
          <a:xfrm>
            <a:off x="318655" y="5199623"/>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27" name="Oval 26">
            <a:extLst>
              <a:ext uri="{FF2B5EF4-FFF2-40B4-BE49-F238E27FC236}">
                <a16:creationId xmlns:a16="http://schemas.microsoft.com/office/drawing/2014/main" id="{5EEB9441-259C-0949-85BB-65C483FB8BD2}"/>
              </a:ext>
            </a:extLst>
          </p:cNvPr>
          <p:cNvSpPr/>
          <p:nvPr/>
        </p:nvSpPr>
        <p:spPr>
          <a:xfrm>
            <a:off x="547255" y="5191889"/>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28" name="Oval 27">
            <a:extLst>
              <a:ext uri="{FF2B5EF4-FFF2-40B4-BE49-F238E27FC236}">
                <a16:creationId xmlns:a16="http://schemas.microsoft.com/office/drawing/2014/main" id="{09DBB980-C65A-8247-8F6C-F5440924C6A6}"/>
              </a:ext>
            </a:extLst>
          </p:cNvPr>
          <p:cNvSpPr/>
          <p:nvPr/>
        </p:nvSpPr>
        <p:spPr>
          <a:xfrm>
            <a:off x="775855" y="5191889"/>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29" name="Oval 28">
            <a:extLst>
              <a:ext uri="{FF2B5EF4-FFF2-40B4-BE49-F238E27FC236}">
                <a16:creationId xmlns:a16="http://schemas.microsoft.com/office/drawing/2014/main" id="{0FF4E06F-C9A6-8547-8A0A-5D7F0A5990EC}"/>
              </a:ext>
            </a:extLst>
          </p:cNvPr>
          <p:cNvSpPr/>
          <p:nvPr/>
        </p:nvSpPr>
        <p:spPr>
          <a:xfrm>
            <a:off x="1004455" y="5191889"/>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30" name="Oval 29">
            <a:extLst>
              <a:ext uri="{FF2B5EF4-FFF2-40B4-BE49-F238E27FC236}">
                <a16:creationId xmlns:a16="http://schemas.microsoft.com/office/drawing/2014/main" id="{FEF691F0-3A4F-584C-B145-D1EBD46F5EB5}"/>
              </a:ext>
            </a:extLst>
          </p:cNvPr>
          <p:cNvSpPr/>
          <p:nvPr/>
        </p:nvSpPr>
        <p:spPr>
          <a:xfrm>
            <a:off x="1233055" y="5191889"/>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36" name="Oval 35">
            <a:extLst>
              <a:ext uri="{FF2B5EF4-FFF2-40B4-BE49-F238E27FC236}">
                <a16:creationId xmlns:a16="http://schemas.microsoft.com/office/drawing/2014/main" id="{03BDFDAB-1B4B-0F42-8578-540434B0C1AD}"/>
              </a:ext>
            </a:extLst>
          </p:cNvPr>
          <p:cNvSpPr/>
          <p:nvPr/>
        </p:nvSpPr>
        <p:spPr>
          <a:xfrm>
            <a:off x="2438400" y="5189334"/>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42" name="Oval 41">
            <a:extLst>
              <a:ext uri="{FF2B5EF4-FFF2-40B4-BE49-F238E27FC236}">
                <a16:creationId xmlns:a16="http://schemas.microsoft.com/office/drawing/2014/main" id="{12675B7A-4BFE-6B4D-95F4-049B1B4C523A}"/>
              </a:ext>
            </a:extLst>
          </p:cNvPr>
          <p:cNvSpPr/>
          <p:nvPr/>
        </p:nvSpPr>
        <p:spPr>
          <a:xfrm>
            <a:off x="2424545" y="5482546"/>
            <a:ext cx="152400" cy="142111"/>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43" name="Oval 42">
            <a:extLst>
              <a:ext uri="{FF2B5EF4-FFF2-40B4-BE49-F238E27FC236}">
                <a16:creationId xmlns:a16="http://schemas.microsoft.com/office/drawing/2014/main" id="{BDE0B6C0-C8D7-3447-8818-8D5B5B6CDB92}"/>
              </a:ext>
            </a:extLst>
          </p:cNvPr>
          <p:cNvSpPr/>
          <p:nvPr/>
        </p:nvSpPr>
        <p:spPr>
          <a:xfrm>
            <a:off x="2667000" y="5486400"/>
            <a:ext cx="152400" cy="142111"/>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44" name="Oval 43">
            <a:extLst>
              <a:ext uri="{FF2B5EF4-FFF2-40B4-BE49-F238E27FC236}">
                <a16:creationId xmlns:a16="http://schemas.microsoft.com/office/drawing/2014/main" id="{8C887DF7-9561-FC44-8897-C7A82F3E5B3E}"/>
              </a:ext>
            </a:extLst>
          </p:cNvPr>
          <p:cNvSpPr/>
          <p:nvPr/>
        </p:nvSpPr>
        <p:spPr>
          <a:xfrm>
            <a:off x="2895600" y="5486400"/>
            <a:ext cx="152400" cy="142111"/>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45" name="Oval 44">
            <a:extLst>
              <a:ext uri="{FF2B5EF4-FFF2-40B4-BE49-F238E27FC236}">
                <a16:creationId xmlns:a16="http://schemas.microsoft.com/office/drawing/2014/main" id="{B719DD6A-B78A-A24E-B4CD-BEB9D0F4633F}"/>
              </a:ext>
            </a:extLst>
          </p:cNvPr>
          <p:cNvSpPr/>
          <p:nvPr/>
        </p:nvSpPr>
        <p:spPr>
          <a:xfrm>
            <a:off x="3124200" y="5486400"/>
            <a:ext cx="152400" cy="142111"/>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46" name="Oval 45">
            <a:extLst>
              <a:ext uri="{FF2B5EF4-FFF2-40B4-BE49-F238E27FC236}">
                <a16:creationId xmlns:a16="http://schemas.microsoft.com/office/drawing/2014/main" id="{93B07583-BD83-454D-9AA9-F2FDF95633BC}"/>
              </a:ext>
            </a:extLst>
          </p:cNvPr>
          <p:cNvSpPr/>
          <p:nvPr/>
        </p:nvSpPr>
        <p:spPr>
          <a:xfrm>
            <a:off x="5867400" y="3360534"/>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47" name="Oval 46">
            <a:extLst>
              <a:ext uri="{FF2B5EF4-FFF2-40B4-BE49-F238E27FC236}">
                <a16:creationId xmlns:a16="http://schemas.microsoft.com/office/drawing/2014/main" id="{6FDFBC9E-AE8C-F54C-A0E6-0744353D0D65}"/>
              </a:ext>
            </a:extLst>
          </p:cNvPr>
          <p:cNvSpPr/>
          <p:nvPr/>
        </p:nvSpPr>
        <p:spPr>
          <a:xfrm>
            <a:off x="6096000" y="3352800"/>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48" name="Oval 47">
            <a:extLst>
              <a:ext uri="{FF2B5EF4-FFF2-40B4-BE49-F238E27FC236}">
                <a16:creationId xmlns:a16="http://schemas.microsoft.com/office/drawing/2014/main" id="{D8C382C6-27BC-A847-BB5F-05963F280B8B}"/>
              </a:ext>
            </a:extLst>
          </p:cNvPr>
          <p:cNvSpPr/>
          <p:nvPr/>
        </p:nvSpPr>
        <p:spPr>
          <a:xfrm>
            <a:off x="6324600" y="3352800"/>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49" name="Oval 48">
            <a:extLst>
              <a:ext uri="{FF2B5EF4-FFF2-40B4-BE49-F238E27FC236}">
                <a16:creationId xmlns:a16="http://schemas.microsoft.com/office/drawing/2014/main" id="{3F4461BA-67C0-3D48-814E-D58180F69DB7}"/>
              </a:ext>
            </a:extLst>
          </p:cNvPr>
          <p:cNvSpPr/>
          <p:nvPr/>
        </p:nvSpPr>
        <p:spPr>
          <a:xfrm>
            <a:off x="6553200" y="3352800"/>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50" name="Oval 49">
            <a:extLst>
              <a:ext uri="{FF2B5EF4-FFF2-40B4-BE49-F238E27FC236}">
                <a16:creationId xmlns:a16="http://schemas.microsoft.com/office/drawing/2014/main" id="{0984CC39-B15D-5A4A-ABE5-727A28675F8E}"/>
              </a:ext>
            </a:extLst>
          </p:cNvPr>
          <p:cNvSpPr/>
          <p:nvPr/>
        </p:nvSpPr>
        <p:spPr>
          <a:xfrm>
            <a:off x="6781800" y="3352800"/>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51" name="Oval 50">
            <a:extLst>
              <a:ext uri="{FF2B5EF4-FFF2-40B4-BE49-F238E27FC236}">
                <a16:creationId xmlns:a16="http://schemas.microsoft.com/office/drawing/2014/main" id="{0DADC131-45BF-D64A-90DE-AA2AC690B109}"/>
              </a:ext>
            </a:extLst>
          </p:cNvPr>
          <p:cNvSpPr/>
          <p:nvPr/>
        </p:nvSpPr>
        <p:spPr>
          <a:xfrm>
            <a:off x="7010400" y="3352800"/>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52" name="Oval 51">
            <a:extLst>
              <a:ext uri="{FF2B5EF4-FFF2-40B4-BE49-F238E27FC236}">
                <a16:creationId xmlns:a16="http://schemas.microsoft.com/office/drawing/2014/main" id="{170544D1-FEF2-A541-B3B9-DBCB03F2FF81}"/>
              </a:ext>
            </a:extLst>
          </p:cNvPr>
          <p:cNvSpPr/>
          <p:nvPr/>
        </p:nvSpPr>
        <p:spPr>
          <a:xfrm>
            <a:off x="5853545" y="3653746"/>
            <a:ext cx="152400" cy="142111"/>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53" name="Oval 52">
            <a:extLst>
              <a:ext uri="{FF2B5EF4-FFF2-40B4-BE49-F238E27FC236}">
                <a16:creationId xmlns:a16="http://schemas.microsoft.com/office/drawing/2014/main" id="{705BF89C-47E2-1545-BDD5-C915BA449976}"/>
              </a:ext>
            </a:extLst>
          </p:cNvPr>
          <p:cNvSpPr/>
          <p:nvPr/>
        </p:nvSpPr>
        <p:spPr>
          <a:xfrm>
            <a:off x="6096000" y="3657600"/>
            <a:ext cx="152400" cy="142111"/>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54" name="Oval 53">
            <a:extLst>
              <a:ext uri="{FF2B5EF4-FFF2-40B4-BE49-F238E27FC236}">
                <a16:creationId xmlns:a16="http://schemas.microsoft.com/office/drawing/2014/main" id="{C4E7AB7B-BC10-D54E-B1EB-427F744600DE}"/>
              </a:ext>
            </a:extLst>
          </p:cNvPr>
          <p:cNvSpPr/>
          <p:nvPr/>
        </p:nvSpPr>
        <p:spPr>
          <a:xfrm>
            <a:off x="6324600" y="3657600"/>
            <a:ext cx="152400" cy="142111"/>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55" name="Oval 54">
            <a:extLst>
              <a:ext uri="{FF2B5EF4-FFF2-40B4-BE49-F238E27FC236}">
                <a16:creationId xmlns:a16="http://schemas.microsoft.com/office/drawing/2014/main" id="{28F1B613-DD06-A844-B7BD-3A2E58B5928E}"/>
              </a:ext>
            </a:extLst>
          </p:cNvPr>
          <p:cNvSpPr/>
          <p:nvPr/>
        </p:nvSpPr>
        <p:spPr>
          <a:xfrm>
            <a:off x="6553200" y="3657600"/>
            <a:ext cx="152400" cy="142111"/>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56" name="TextBox 55">
            <a:extLst>
              <a:ext uri="{FF2B5EF4-FFF2-40B4-BE49-F238E27FC236}">
                <a16:creationId xmlns:a16="http://schemas.microsoft.com/office/drawing/2014/main" id="{005FBFDE-4346-464F-A88E-E6769026D616}"/>
              </a:ext>
            </a:extLst>
          </p:cNvPr>
          <p:cNvSpPr txBox="1"/>
          <p:nvPr/>
        </p:nvSpPr>
        <p:spPr>
          <a:xfrm>
            <a:off x="5938068" y="4046229"/>
            <a:ext cx="963405" cy="369332"/>
          </a:xfrm>
          <a:prstGeom prst="rect">
            <a:avLst/>
          </a:prstGeom>
          <a:noFill/>
        </p:spPr>
        <p:txBody>
          <a:bodyPr wrap="none" rtlCol="0">
            <a:spAutoFit/>
          </a:bodyPr>
          <a:lstStyle/>
          <a:p>
            <a:r>
              <a:rPr lang="en-US" sz="1800" dirty="0" err="1">
                <a:latin typeface="+mn-lt"/>
              </a:rPr>
              <a:t>canada</a:t>
            </a:r>
            <a:r>
              <a:rPr lang="en-US" sz="1800" dirty="0">
                <a:latin typeface="+mn-lt"/>
              </a:rPr>
              <a:t>?</a:t>
            </a:r>
          </a:p>
        </p:txBody>
      </p:sp>
      <p:cxnSp>
        <p:nvCxnSpPr>
          <p:cNvPr id="57" name="Straight Connector 56">
            <a:extLst>
              <a:ext uri="{FF2B5EF4-FFF2-40B4-BE49-F238E27FC236}">
                <a16:creationId xmlns:a16="http://schemas.microsoft.com/office/drawing/2014/main" id="{8DAB1EF2-0C3C-F246-83C7-EFE3A25F4A72}"/>
              </a:ext>
            </a:extLst>
          </p:cNvPr>
          <p:cNvCxnSpPr/>
          <p:nvPr/>
        </p:nvCxnSpPr>
        <p:spPr>
          <a:xfrm flipH="1">
            <a:off x="5410200" y="4415561"/>
            <a:ext cx="990600" cy="5374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C18E5BE3-965A-AA40-8D4D-9FCDEBBF750E}"/>
              </a:ext>
            </a:extLst>
          </p:cNvPr>
          <p:cNvCxnSpPr>
            <a:stCxn id="56" idx="2"/>
          </p:cNvCxnSpPr>
          <p:nvPr/>
        </p:nvCxnSpPr>
        <p:spPr>
          <a:xfrm>
            <a:off x="6419771" y="4415561"/>
            <a:ext cx="895429" cy="543584"/>
          </a:xfrm>
          <a:prstGeom prst="line">
            <a:avLst/>
          </a:prstGeom>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542C80E3-F45B-C848-85C8-8845573E2CFE}"/>
              </a:ext>
            </a:extLst>
          </p:cNvPr>
          <p:cNvSpPr txBox="1"/>
          <p:nvPr/>
        </p:nvSpPr>
        <p:spPr>
          <a:xfrm>
            <a:off x="5215551" y="4419600"/>
            <a:ext cx="485518" cy="369332"/>
          </a:xfrm>
          <a:prstGeom prst="rect">
            <a:avLst/>
          </a:prstGeom>
          <a:noFill/>
        </p:spPr>
        <p:txBody>
          <a:bodyPr wrap="none" rtlCol="0">
            <a:spAutoFit/>
          </a:bodyPr>
          <a:lstStyle/>
          <a:p>
            <a:r>
              <a:rPr lang="en-US" sz="1800" dirty="0">
                <a:latin typeface="+mn-lt"/>
              </a:rPr>
              <a:t>Yes</a:t>
            </a:r>
          </a:p>
        </p:txBody>
      </p:sp>
      <p:sp>
        <p:nvSpPr>
          <p:cNvPr id="60" name="TextBox 59">
            <a:extLst>
              <a:ext uri="{FF2B5EF4-FFF2-40B4-BE49-F238E27FC236}">
                <a16:creationId xmlns:a16="http://schemas.microsoft.com/office/drawing/2014/main" id="{780BC00C-BA5B-D648-BC2A-B7B21576BC7C}"/>
              </a:ext>
            </a:extLst>
          </p:cNvPr>
          <p:cNvSpPr txBox="1"/>
          <p:nvPr/>
        </p:nvSpPr>
        <p:spPr>
          <a:xfrm>
            <a:off x="6896505" y="4413457"/>
            <a:ext cx="455574" cy="369332"/>
          </a:xfrm>
          <a:prstGeom prst="rect">
            <a:avLst/>
          </a:prstGeom>
          <a:noFill/>
        </p:spPr>
        <p:txBody>
          <a:bodyPr wrap="none" rtlCol="0">
            <a:spAutoFit/>
          </a:bodyPr>
          <a:lstStyle/>
          <a:p>
            <a:r>
              <a:rPr lang="en-US" sz="1800" dirty="0">
                <a:latin typeface="+mn-lt"/>
              </a:rPr>
              <a:t>No</a:t>
            </a:r>
          </a:p>
        </p:txBody>
      </p:sp>
      <p:sp>
        <p:nvSpPr>
          <p:cNvPr id="61" name="Oval 60">
            <a:extLst>
              <a:ext uri="{FF2B5EF4-FFF2-40B4-BE49-F238E27FC236}">
                <a16:creationId xmlns:a16="http://schemas.microsoft.com/office/drawing/2014/main" id="{4AE57383-9EFD-4F44-8F12-70BA66B0BF92}"/>
              </a:ext>
            </a:extLst>
          </p:cNvPr>
          <p:cNvSpPr/>
          <p:nvPr/>
        </p:nvSpPr>
        <p:spPr>
          <a:xfrm>
            <a:off x="5043055" y="5199623"/>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62" name="Oval 61">
            <a:extLst>
              <a:ext uri="{FF2B5EF4-FFF2-40B4-BE49-F238E27FC236}">
                <a16:creationId xmlns:a16="http://schemas.microsoft.com/office/drawing/2014/main" id="{A09ED198-1B4A-9548-AEF4-968B1FAEE7F1}"/>
              </a:ext>
            </a:extLst>
          </p:cNvPr>
          <p:cNvSpPr/>
          <p:nvPr/>
        </p:nvSpPr>
        <p:spPr>
          <a:xfrm>
            <a:off x="5271655" y="5191889"/>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63" name="Oval 62">
            <a:extLst>
              <a:ext uri="{FF2B5EF4-FFF2-40B4-BE49-F238E27FC236}">
                <a16:creationId xmlns:a16="http://schemas.microsoft.com/office/drawing/2014/main" id="{2D6DC742-C4A6-1741-AD79-F1C9551D58C2}"/>
              </a:ext>
            </a:extLst>
          </p:cNvPr>
          <p:cNvSpPr/>
          <p:nvPr/>
        </p:nvSpPr>
        <p:spPr>
          <a:xfrm>
            <a:off x="5500255" y="5191889"/>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67" name="Oval 66">
            <a:extLst>
              <a:ext uri="{FF2B5EF4-FFF2-40B4-BE49-F238E27FC236}">
                <a16:creationId xmlns:a16="http://schemas.microsoft.com/office/drawing/2014/main" id="{F0830B15-C386-A449-9999-9D865B61E6DA}"/>
              </a:ext>
            </a:extLst>
          </p:cNvPr>
          <p:cNvSpPr/>
          <p:nvPr/>
        </p:nvSpPr>
        <p:spPr>
          <a:xfrm>
            <a:off x="5029200" y="5492835"/>
            <a:ext cx="152400" cy="142111"/>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68" name="Oval 67">
            <a:extLst>
              <a:ext uri="{FF2B5EF4-FFF2-40B4-BE49-F238E27FC236}">
                <a16:creationId xmlns:a16="http://schemas.microsoft.com/office/drawing/2014/main" id="{D67C7E78-9971-AC49-90B0-EAAD18CA39B3}"/>
              </a:ext>
            </a:extLst>
          </p:cNvPr>
          <p:cNvSpPr/>
          <p:nvPr/>
        </p:nvSpPr>
        <p:spPr>
          <a:xfrm>
            <a:off x="5271655" y="5496689"/>
            <a:ext cx="152400" cy="142111"/>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71" name="Oval 70">
            <a:extLst>
              <a:ext uri="{FF2B5EF4-FFF2-40B4-BE49-F238E27FC236}">
                <a16:creationId xmlns:a16="http://schemas.microsoft.com/office/drawing/2014/main" id="{68B91457-5B29-6443-9D62-B5F6DA301FCE}"/>
              </a:ext>
            </a:extLst>
          </p:cNvPr>
          <p:cNvSpPr/>
          <p:nvPr/>
        </p:nvSpPr>
        <p:spPr>
          <a:xfrm>
            <a:off x="7010400" y="5189334"/>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72" name="Oval 71">
            <a:extLst>
              <a:ext uri="{FF2B5EF4-FFF2-40B4-BE49-F238E27FC236}">
                <a16:creationId xmlns:a16="http://schemas.microsoft.com/office/drawing/2014/main" id="{ABBB2DDF-C044-7943-B10F-0252C09C5312}"/>
              </a:ext>
            </a:extLst>
          </p:cNvPr>
          <p:cNvSpPr/>
          <p:nvPr/>
        </p:nvSpPr>
        <p:spPr>
          <a:xfrm>
            <a:off x="7239000" y="5181600"/>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73" name="Oval 72">
            <a:extLst>
              <a:ext uri="{FF2B5EF4-FFF2-40B4-BE49-F238E27FC236}">
                <a16:creationId xmlns:a16="http://schemas.microsoft.com/office/drawing/2014/main" id="{0560DDE9-E94B-854A-AD16-2089924B4FBD}"/>
              </a:ext>
            </a:extLst>
          </p:cNvPr>
          <p:cNvSpPr/>
          <p:nvPr/>
        </p:nvSpPr>
        <p:spPr>
          <a:xfrm>
            <a:off x="7467600" y="5181600"/>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77" name="Oval 76">
            <a:extLst>
              <a:ext uri="{FF2B5EF4-FFF2-40B4-BE49-F238E27FC236}">
                <a16:creationId xmlns:a16="http://schemas.microsoft.com/office/drawing/2014/main" id="{431C03A5-EA39-A94A-8828-94DC774D2AD9}"/>
              </a:ext>
            </a:extLst>
          </p:cNvPr>
          <p:cNvSpPr/>
          <p:nvPr/>
        </p:nvSpPr>
        <p:spPr>
          <a:xfrm>
            <a:off x="6996545" y="5482546"/>
            <a:ext cx="152400" cy="142111"/>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78" name="Oval 77">
            <a:extLst>
              <a:ext uri="{FF2B5EF4-FFF2-40B4-BE49-F238E27FC236}">
                <a16:creationId xmlns:a16="http://schemas.microsoft.com/office/drawing/2014/main" id="{ABF7CD44-33CA-3647-B02A-DF8B2B451E77}"/>
              </a:ext>
            </a:extLst>
          </p:cNvPr>
          <p:cNvSpPr/>
          <p:nvPr/>
        </p:nvSpPr>
        <p:spPr>
          <a:xfrm>
            <a:off x="7239000" y="5486400"/>
            <a:ext cx="152400" cy="142111"/>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Tree>
    <p:extLst>
      <p:ext uri="{BB962C8B-B14F-4D97-AF65-F5344CB8AC3E}">
        <p14:creationId xmlns:p14="http://schemas.microsoft.com/office/powerpoint/2010/main" val="1191475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sz="4000" dirty="0"/>
              <a:t>Using Information Theory</a:t>
            </a:r>
          </a:p>
        </p:txBody>
      </p:sp>
      <mc:AlternateContent xmlns:mc="http://schemas.openxmlformats.org/markup-compatibility/2006">
        <mc:Choice xmlns:a14="http://schemas.microsoft.com/office/drawing/2010/main" Requires="a14">
          <p:sp>
            <p:nvSpPr>
              <p:cNvPr id="19459" name="Rectangle 3"/>
              <p:cNvSpPr>
                <a:spLocks noGrp="1" noChangeArrowheads="1"/>
              </p:cNvSpPr>
              <p:nvPr>
                <p:ph idx="1"/>
              </p:nvPr>
            </p:nvSpPr>
            <p:spPr/>
            <p:txBody>
              <a:bodyPr>
                <a:normAutofit lnSpcReduction="10000"/>
              </a:bodyPr>
              <a:lstStyle/>
              <a:p>
                <a:pPr marL="0" indent="0" eaLnBrk="1" hangingPunct="1">
                  <a:buNone/>
                </a:pPr>
                <a:r>
                  <a:rPr lang="en-US" sz="2800" b="1" dirty="0">
                    <a:solidFill>
                      <a:srgbClr val="C00000"/>
                    </a:solidFill>
                  </a:rPr>
                  <a:t>Entropy</a:t>
                </a:r>
                <a:r>
                  <a:rPr lang="en-US" sz="2800" dirty="0"/>
                  <a:t> is defined at each node based on the class breakdown:</a:t>
                </a:r>
              </a:p>
              <a:p>
                <a:pPr eaLnBrk="1" hangingPunct="1"/>
                <a:r>
                  <a:rPr lang="en-US" sz="2800" dirty="0"/>
                  <a:t>Let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a:rPr>
                          <m:t>𝑝</m:t>
                        </m:r>
                      </m:e>
                      <m:sub>
                        <m:r>
                          <a:rPr lang="en-US" sz="2800" b="0" i="1" smtClean="0">
                            <a:latin typeface="Cambria Math"/>
                          </a:rPr>
                          <m:t>𝑖</m:t>
                        </m:r>
                      </m:sub>
                    </m:sSub>
                  </m:oMath>
                </a14:m>
                <a:r>
                  <a:rPr lang="en-US" dirty="0"/>
                  <a:t> </a:t>
                </a:r>
                <a:r>
                  <a:rPr lang="en-US" sz="2800" dirty="0"/>
                  <a:t>be the fraction of examples in class </a:t>
                </a:r>
                <a:r>
                  <a:rPr lang="en-US" sz="2800" i="1" dirty="0" err="1"/>
                  <a:t>i</a:t>
                </a:r>
                <a:r>
                  <a:rPr lang="en-US" sz="2800" dirty="0"/>
                  <a:t>.</a:t>
                </a:r>
              </a:p>
              <a:p>
                <a:pPr eaLnBrk="1" hangingPunct="1"/>
                <a:r>
                  <a:rPr lang="en-US" sz="2800" dirty="0"/>
                  <a:t>Let </a:t>
                </a:r>
                <a14:m>
                  <m:oMath xmlns:m="http://schemas.openxmlformats.org/officeDocument/2006/math">
                    <m:sSubSup>
                      <m:sSubSupPr>
                        <m:ctrlPr>
                          <a:rPr lang="en-US" sz="2800" i="1" smtClean="0">
                            <a:latin typeface="Cambria Math" panose="02040503050406030204" pitchFamily="18" charset="0"/>
                          </a:rPr>
                        </m:ctrlPr>
                      </m:sSubSupPr>
                      <m:e>
                        <m:r>
                          <a:rPr lang="en-US" sz="2800" b="0" i="1" smtClean="0">
                            <a:latin typeface="Cambria Math"/>
                          </a:rPr>
                          <m:t>𝑝</m:t>
                        </m:r>
                      </m:e>
                      <m:sub>
                        <m:r>
                          <a:rPr lang="en-US" sz="2800" b="0" i="1" smtClean="0">
                            <a:latin typeface="Cambria Math"/>
                          </a:rPr>
                          <m:t>𝑖</m:t>
                        </m:r>
                      </m:sub>
                      <m:sup>
                        <m:r>
                          <a:rPr lang="en-US" sz="2800" b="0" i="1" smtClean="0">
                            <a:latin typeface="Cambria Math"/>
                          </a:rPr>
                          <m:t>𝑓</m:t>
                        </m:r>
                      </m:sup>
                    </m:sSubSup>
                  </m:oMath>
                </a14:m>
                <a:r>
                  <a:rPr lang="en-US" sz="2800" dirty="0"/>
                  <a:t>be the fraction of elements with feature </a:t>
                </a:r>
                <a:r>
                  <a:rPr lang="en-US" sz="2800" i="1" dirty="0"/>
                  <a:t>f</a:t>
                </a:r>
                <a:r>
                  <a:rPr lang="en-US" sz="2800" dirty="0"/>
                  <a:t> that lie in class </a:t>
                </a:r>
                <a:r>
                  <a:rPr lang="en-US" sz="2800" i="1" dirty="0" err="1"/>
                  <a:t>i</a:t>
                </a:r>
                <a:r>
                  <a:rPr lang="en-US" sz="2800" dirty="0"/>
                  <a:t>.</a:t>
                </a:r>
              </a:p>
              <a:p>
                <a:r>
                  <a:rPr lang="en-US" sz="2800" dirty="0"/>
                  <a:t>Let </a:t>
                </a:r>
                <a14:m>
                  <m:oMath xmlns:m="http://schemas.openxmlformats.org/officeDocument/2006/math">
                    <m:sSubSup>
                      <m:sSubSupPr>
                        <m:ctrlPr>
                          <a:rPr lang="en-US" sz="2800" i="1">
                            <a:latin typeface="Cambria Math" panose="02040503050406030204" pitchFamily="18" charset="0"/>
                          </a:rPr>
                        </m:ctrlPr>
                      </m:sSubSupPr>
                      <m:e>
                        <m:r>
                          <a:rPr lang="en-US" sz="2800" b="0" i="1" smtClean="0">
                            <a:latin typeface="Cambria Math"/>
                          </a:rPr>
                          <m:t>𝑝</m:t>
                        </m:r>
                      </m:e>
                      <m:sub>
                        <m:r>
                          <a:rPr lang="en-US" sz="2800" i="1">
                            <a:latin typeface="Cambria Math"/>
                          </a:rPr>
                          <m:t>𝑖</m:t>
                        </m:r>
                      </m:sub>
                      <m:sup>
                        <m:r>
                          <a:rPr lang="en-US" sz="2800" i="1">
                            <a:latin typeface="Cambria Math"/>
                            <a:ea typeface="Cambria Math"/>
                          </a:rPr>
                          <m:t>¬</m:t>
                        </m:r>
                        <m:r>
                          <a:rPr lang="en-US" sz="2800" b="0" i="1" smtClean="0">
                            <a:latin typeface="Cambria Math"/>
                          </a:rPr>
                          <m:t>𝑓</m:t>
                        </m:r>
                      </m:sup>
                    </m:sSubSup>
                  </m:oMath>
                </a14:m>
                <a:r>
                  <a:rPr lang="en-US" sz="2800" dirty="0"/>
                  <a:t>be the fraction of elements without feature </a:t>
                </a:r>
                <a:r>
                  <a:rPr lang="en-US" sz="2800" i="1" dirty="0"/>
                  <a:t>f</a:t>
                </a:r>
                <a:r>
                  <a:rPr lang="en-US" sz="2800" dirty="0"/>
                  <a:t> that lie in class </a:t>
                </a:r>
                <a:r>
                  <a:rPr lang="en-US" sz="2800" i="1" dirty="0" err="1"/>
                  <a:t>i</a:t>
                </a:r>
                <a:endParaRPr lang="en-US" sz="2800" i="1" dirty="0"/>
              </a:p>
              <a:p>
                <a:endParaRPr lang="en-US" sz="2800" dirty="0"/>
              </a:p>
              <a:p>
                <a:pPr marL="0" indent="0">
                  <a:buNone/>
                </a:pPr>
                <a:r>
                  <a:rPr lang="en-US" sz="2800" dirty="0"/>
                  <a:t>Finally let </a:t>
                </a:r>
                <a14:m>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a:rPr>
                          <m:t>𝑝</m:t>
                        </m:r>
                      </m:e>
                      <m:sup>
                        <m:r>
                          <a:rPr lang="en-US" sz="2800" b="0" i="1" smtClean="0">
                            <a:latin typeface="Cambria Math"/>
                          </a:rPr>
                          <m:t>𝑓</m:t>
                        </m:r>
                      </m:sup>
                    </m:sSup>
                  </m:oMath>
                </a14:m>
                <a:r>
                  <a:rPr lang="en-US" sz="2800" dirty="0"/>
                  <a:t> and </a:t>
                </a:r>
                <a14:m>
                  <m:oMath xmlns:m="http://schemas.openxmlformats.org/officeDocument/2006/math">
                    <m:sSup>
                      <m:sSupPr>
                        <m:ctrlPr>
                          <a:rPr lang="en-US" sz="2800" i="1">
                            <a:latin typeface="Cambria Math" panose="02040503050406030204" pitchFamily="18" charset="0"/>
                          </a:rPr>
                        </m:ctrlPr>
                      </m:sSupPr>
                      <m:e>
                        <m:r>
                          <a:rPr lang="en-US" sz="2800" i="1">
                            <a:latin typeface="Cambria Math"/>
                          </a:rPr>
                          <m:t>𝑝</m:t>
                        </m:r>
                      </m:e>
                      <m:sup>
                        <m:r>
                          <a:rPr lang="en-US" sz="2800" i="1">
                            <a:latin typeface="Cambria Math"/>
                            <a:ea typeface="Cambria Math"/>
                          </a:rPr>
                          <m:t>¬</m:t>
                        </m:r>
                        <m:r>
                          <a:rPr lang="en-US" sz="2800" i="1">
                            <a:latin typeface="Cambria Math"/>
                          </a:rPr>
                          <m:t>𝑓</m:t>
                        </m:r>
                      </m:sup>
                    </m:sSup>
                  </m:oMath>
                </a14:m>
                <a:r>
                  <a:rPr lang="en-US" sz="2800" dirty="0"/>
                  <a:t> be the fraction of nodes with (respectively without) feature </a:t>
                </a:r>
                <a:r>
                  <a:rPr lang="en-US" sz="2800" i="1" dirty="0"/>
                  <a:t>f</a:t>
                </a:r>
              </a:p>
              <a:p>
                <a:pPr eaLnBrk="1" hangingPunct="1"/>
                <a:endParaRPr lang="en-US" sz="2800" dirty="0"/>
              </a:p>
            </p:txBody>
          </p:sp>
        </mc:Choice>
        <mc:Fallback>
          <p:sp>
            <p:nvSpPr>
              <p:cNvPr id="19459" name="Rectangle 3"/>
              <p:cNvSpPr>
                <a:spLocks noGrp="1" noRot="1" noChangeAspect="1" noMove="1" noResize="1" noEditPoints="1" noAdjustHandles="1" noChangeArrowheads="1" noChangeShapeType="1" noTextEdit="1"/>
              </p:cNvSpPr>
              <p:nvPr>
                <p:ph idx="1"/>
              </p:nvPr>
            </p:nvSpPr>
            <p:spPr>
              <a:blipFill>
                <a:blip r:embed="rId3"/>
                <a:stretch>
                  <a:fillRect l="-1698" t="-1790" r="-617"/>
                </a:stretch>
              </a:blipFill>
            </p:spPr>
            <p:txBody>
              <a:bodyPr/>
              <a:lstStyle/>
              <a:p>
                <a:r>
                  <a:rPr lang="en-US">
                    <a:noFill/>
                  </a:rPr>
                  <a:t> </a:t>
                </a:r>
              </a:p>
            </p:txBody>
          </p:sp>
        </mc:Fallback>
      </mc:AlternateContent>
    </p:spTree>
    <p:extLst>
      <p:ext uri="{BB962C8B-B14F-4D97-AF65-F5344CB8AC3E}">
        <p14:creationId xmlns:p14="http://schemas.microsoft.com/office/powerpoint/2010/main" val="188478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sz="4000" dirty="0"/>
              <a:t>Information Gain</a:t>
            </a:r>
          </a:p>
        </p:txBody>
      </p:sp>
      <mc:AlternateContent xmlns:mc="http://schemas.openxmlformats.org/markup-compatibility/2006">
        <mc:Choice xmlns:a14="http://schemas.microsoft.com/office/drawing/2010/main" Requires="a14">
          <p:sp>
            <p:nvSpPr>
              <p:cNvPr id="19459" name="Rectangle 3"/>
              <p:cNvSpPr>
                <a:spLocks noGrp="1" noChangeArrowheads="1"/>
              </p:cNvSpPr>
              <p:nvPr>
                <p:ph idx="1"/>
              </p:nvPr>
            </p:nvSpPr>
            <p:spPr/>
            <p:txBody>
              <a:bodyPr>
                <a:normAutofit fontScale="92500"/>
              </a:bodyPr>
              <a:lstStyle/>
              <a:p>
                <a:pPr marL="0" indent="0">
                  <a:buNone/>
                </a:pPr>
                <a:r>
                  <a:rPr lang="en-US" sz="2800" dirty="0"/>
                  <a:t>Before the split by </a:t>
                </a:r>
                <a:r>
                  <a:rPr lang="en-US" sz="2800" i="1" dirty="0"/>
                  <a:t>f</a:t>
                </a:r>
                <a:r>
                  <a:rPr lang="en-US" sz="2800" dirty="0"/>
                  <a:t>, entropy is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a:rPr>
                        <m:t>𝐸</m:t>
                      </m:r>
                      <m:r>
                        <a:rPr lang="en-US" sz="2800" b="0" i="1" smtClean="0">
                          <a:latin typeface="Cambria Math"/>
                        </a:rPr>
                        <m:t>=−</m:t>
                      </m:r>
                      <m:nary>
                        <m:naryPr>
                          <m:chr m:val="∑"/>
                          <m:ctrlPr>
                            <a:rPr lang="en-US" sz="2800" i="1" smtClean="0">
                              <a:latin typeface="Cambria Math" panose="02040503050406030204" pitchFamily="18" charset="0"/>
                            </a:rPr>
                          </m:ctrlPr>
                        </m:naryPr>
                        <m:sub>
                          <m:r>
                            <m:rPr>
                              <m:brk m:alnAt="23"/>
                            </m:rPr>
                            <a:rPr lang="en-US" sz="2800" b="0" i="1" smtClean="0">
                              <a:latin typeface="Cambria Math"/>
                            </a:rPr>
                            <m:t>𝑖</m:t>
                          </m:r>
                          <m:r>
                            <a:rPr lang="en-US" sz="2800" b="0" i="1" smtClean="0">
                              <a:latin typeface="Cambria Math"/>
                            </a:rPr>
                            <m:t>=1</m:t>
                          </m:r>
                        </m:sub>
                        <m:sup>
                          <m:r>
                            <a:rPr lang="en-US" sz="2800" b="0" i="1" smtClean="0">
                              <a:latin typeface="Cambria Math"/>
                            </a:rPr>
                            <m:t>𝑚</m:t>
                          </m:r>
                        </m:sup>
                        <m:e>
                          <m:sSub>
                            <m:sSubPr>
                              <m:ctrlPr>
                                <a:rPr lang="en-US" sz="2800" i="1" smtClean="0">
                                  <a:latin typeface="Cambria Math" panose="02040503050406030204" pitchFamily="18" charset="0"/>
                                </a:rPr>
                              </m:ctrlPr>
                            </m:sSubPr>
                            <m:e>
                              <m:r>
                                <a:rPr lang="en-US" sz="2800" b="0" i="1" smtClean="0">
                                  <a:latin typeface="Cambria Math"/>
                                </a:rPr>
                                <m:t>𝑝</m:t>
                              </m:r>
                            </m:e>
                            <m:sub>
                              <m:r>
                                <a:rPr lang="en-US" sz="2800" b="0" i="1" smtClean="0">
                                  <a:latin typeface="Cambria Math"/>
                                </a:rPr>
                                <m:t>𝑖</m:t>
                              </m:r>
                            </m:sub>
                          </m:sSub>
                          <m:func>
                            <m:funcPr>
                              <m:ctrlPr>
                                <a:rPr lang="en-US" sz="2800" b="0" i="1" smtClean="0">
                                  <a:latin typeface="Cambria Math" panose="02040503050406030204" pitchFamily="18" charset="0"/>
                                </a:rPr>
                              </m:ctrlPr>
                            </m:funcPr>
                            <m:fName>
                              <m:r>
                                <m:rPr>
                                  <m:sty m:val="p"/>
                                </m:rPr>
                                <a:rPr lang="en-US" sz="2800" b="0" i="0" smtClean="0">
                                  <a:latin typeface="Cambria Math"/>
                                </a:rPr>
                                <m:t>log</m:t>
                              </m:r>
                            </m:fName>
                            <m:e>
                              <m:sSub>
                                <m:sSubPr>
                                  <m:ctrlPr>
                                    <a:rPr lang="en-US" sz="2800" b="0" i="1" smtClean="0">
                                      <a:latin typeface="Cambria Math" panose="02040503050406030204" pitchFamily="18" charset="0"/>
                                    </a:rPr>
                                  </m:ctrlPr>
                                </m:sSubPr>
                                <m:e>
                                  <m:r>
                                    <a:rPr lang="en-US" sz="2800" b="0" i="1" smtClean="0">
                                      <a:latin typeface="Cambria Math"/>
                                    </a:rPr>
                                    <m:t>𝑝</m:t>
                                  </m:r>
                                </m:e>
                                <m:sub>
                                  <m:r>
                                    <a:rPr lang="en-US" sz="2800" b="0" i="1" smtClean="0">
                                      <a:latin typeface="Cambria Math"/>
                                    </a:rPr>
                                    <m:t>𝑖</m:t>
                                  </m:r>
                                </m:sub>
                              </m:sSub>
                            </m:e>
                          </m:func>
                        </m:e>
                      </m:nary>
                    </m:oMath>
                  </m:oMathPara>
                </a14:m>
                <a:endParaRPr lang="en-US" sz="2800" dirty="0"/>
              </a:p>
              <a:p>
                <a:pPr marL="0" indent="0">
                  <a:buNone/>
                </a:pPr>
                <a:endParaRPr lang="en-US" sz="2800" dirty="0"/>
              </a:p>
              <a:p>
                <a:pPr marL="0" indent="0">
                  <a:buNone/>
                </a:pPr>
                <a:r>
                  <a:rPr lang="en-US" sz="2800" dirty="0"/>
                  <a:t>After split by f, the entropy is</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a:rPr>
                            <m:t>𝐸</m:t>
                          </m:r>
                        </m:e>
                        <m:sub>
                          <m:r>
                            <a:rPr lang="en-US" sz="2800" i="1">
                              <a:latin typeface="Cambria Math"/>
                            </a:rPr>
                            <m:t>𝑓</m:t>
                          </m:r>
                        </m:sub>
                      </m:sSub>
                      <m:r>
                        <a:rPr lang="en-US" sz="2800" i="1">
                          <a:latin typeface="Cambria Math"/>
                        </a:rPr>
                        <m:t>= </m:t>
                      </m:r>
                      <m:sSup>
                        <m:sSupPr>
                          <m:ctrlPr>
                            <a:rPr lang="en-US" sz="2800" i="1" smtClean="0">
                              <a:latin typeface="Cambria Math" panose="02040503050406030204" pitchFamily="18" charset="0"/>
                            </a:rPr>
                          </m:ctrlPr>
                        </m:sSupPr>
                        <m:e>
                          <m:r>
                            <a:rPr lang="en-US" sz="2800" b="0" i="1" smtClean="0">
                              <a:latin typeface="Cambria Math"/>
                            </a:rPr>
                            <m:t>−</m:t>
                          </m:r>
                          <m:r>
                            <a:rPr lang="en-US" sz="2800" b="0" i="1" smtClean="0">
                              <a:latin typeface="Cambria Math"/>
                            </a:rPr>
                            <m:t>𝑝</m:t>
                          </m:r>
                        </m:e>
                        <m:sup>
                          <m:r>
                            <a:rPr lang="en-US" sz="2800" b="0" i="1" smtClean="0">
                              <a:latin typeface="Cambria Math"/>
                            </a:rPr>
                            <m:t>𝑓</m:t>
                          </m:r>
                        </m:sup>
                      </m:sSup>
                      <m:nary>
                        <m:naryPr>
                          <m:chr m:val="∑"/>
                          <m:ctrlPr>
                            <a:rPr lang="en-US" sz="2800" i="1">
                              <a:latin typeface="Cambria Math" panose="02040503050406030204" pitchFamily="18" charset="0"/>
                            </a:rPr>
                          </m:ctrlPr>
                        </m:naryPr>
                        <m:sub>
                          <m:r>
                            <m:rPr>
                              <m:brk m:alnAt="23"/>
                            </m:rPr>
                            <a:rPr lang="en-US" sz="2800" i="1">
                              <a:latin typeface="Cambria Math"/>
                            </a:rPr>
                            <m:t>𝑖</m:t>
                          </m:r>
                          <m:r>
                            <a:rPr lang="en-US" sz="2800" i="1">
                              <a:latin typeface="Cambria Math"/>
                            </a:rPr>
                            <m:t>=1</m:t>
                          </m:r>
                        </m:sub>
                        <m:sup>
                          <m:r>
                            <a:rPr lang="en-US" sz="2800" i="1">
                              <a:latin typeface="Cambria Math"/>
                            </a:rPr>
                            <m:t>𝑚</m:t>
                          </m:r>
                        </m:sup>
                        <m:e>
                          <m:sSubSup>
                            <m:sSubSupPr>
                              <m:ctrlPr>
                                <a:rPr lang="en-US" sz="2800" i="1">
                                  <a:latin typeface="Cambria Math" panose="02040503050406030204" pitchFamily="18" charset="0"/>
                                </a:rPr>
                              </m:ctrlPr>
                            </m:sSubSupPr>
                            <m:e>
                              <m:r>
                                <a:rPr lang="en-US" sz="2800" b="0" i="1" smtClean="0">
                                  <a:latin typeface="Cambria Math"/>
                                </a:rPr>
                                <m:t>𝑝</m:t>
                              </m:r>
                            </m:e>
                            <m:sub>
                              <m:r>
                                <a:rPr lang="en-US" sz="2800" i="1">
                                  <a:latin typeface="Cambria Math"/>
                                </a:rPr>
                                <m:t>𝑖</m:t>
                              </m:r>
                            </m:sub>
                            <m:sup>
                              <m:r>
                                <a:rPr lang="en-US" sz="2800" i="1">
                                  <a:latin typeface="Cambria Math"/>
                                </a:rPr>
                                <m:t>𝑓</m:t>
                              </m:r>
                            </m:sup>
                          </m:sSubSup>
                          <m:func>
                            <m:funcPr>
                              <m:ctrlPr>
                                <a:rPr lang="en-US" sz="2800" i="1">
                                  <a:latin typeface="Cambria Math" panose="02040503050406030204" pitchFamily="18" charset="0"/>
                                </a:rPr>
                              </m:ctrlPr>
                            </m:funcPr>
                            <m:fName>
                              <m:r>
                                <m:rPr>
                                  <m:sty m:val="p"/>
                                </m:rPr>
                                <a:rPr lang="en-US" sz="2800">
                                  <a:latin typeface="Cambria Math"/>
                                </a:rPr>
                                <m:t>log</m:t>
                              </m:r>
                            </m:fName>
                            <m:e>
                              <m:sSubSup>
                                <m:sSubSupPr>
                                  <m:ctrlPr>
                                    <a:rPr lang="en-US" sz="2800" i="1">
                                      <a:latin typeface="Cambria Math" panose="02040503050406030204" pitchFamily="18" charset="0"/>
                                    </a:rPr>
                                  </m:ctrlPr>
                                </m:sSubSupPr>
                                <m:e>
                                  <m:r>
                                    <a:rPr lang="en-US" sz="2800" i="1">
                                      <a:latin typeface="Cambria Math"/>
                                    </a:rPr>
                                    <m:t>𝑝</m:t>
                                  </m:r>
                                </m:e>
                                <m:sub>
                                  <m:r>
                                    <a:rPr lang="en-US" sz="2800" i="1">
                                      <a:latin typeface="Cambria Math"/>
                                    </a:rPr>
                                    <m:t>𝑖</m:t>
                                  </m:r>
                                </m:sub>
                                <m:sup>
                                  <m:r>
                                    <a:rPr lang="en-US" sz="2800" i="1">
                                      <a:latin typeface="Cambria Math"/>
                                    </a:rPr>
                                    <m:t>𝑓</m:t>
                                  </m:r>
                                </m:sup>
                              </m:sSubSup>
                            </m:e>
                          </m:func>
                        </m:e>
                      </m:nary>
                      <m:r>
                        <a:rPr lang="en-US" sz="2800" b="0" i="1" smtClean="0">
                          <a:latin typeface="Cambria Math"/>
                        </a:rPr>
                        <m:t>−</m:t>
                      </m:r>
                      <m:sSup>
                        <m:sSupPr>
                          <m:ctrlPr>
                            <a:rPr lang="en-US" sz="2800" i="1">
                              <a:latin typeface="Cambria Math" panose="02040503050406030204" pitchFamily="18" charset="0"/>
                            </a:rPr>
                          </m:ctrlPr>
                        </m:sSupPr>
                        <m:e>
                          <m:r>
                            <a:rPr lang="en-US" sz="2800" i="1">
                              <a:latin typeface="Cambria Math"/>
                            </a:rPr>
                            <m:t>𝑝</m:t>
                          </m:r>
                        </m:e>
                        <m:sup>
                          <m:r>
                            <a:rPr lang="en-US" sz="2800" i="1" smtClean="0">
                              <a:latin typeface="Cambria Math"/>
                              <a:ea typeface="Cambria Math"/>
                            </a:rPr>
                            <m:t>¬</m:t>
                          </m:r>
                          <m:r>
                            <a:rPr lang="en-US" sz="2800" i="1">
                              <a:latin typeface="Cambria Math"/>
                            </a:rPr>
                            <m:t>𝑓</m:t>
                          </m:r>
                        </m:sup>
                      </m:sSup>
                      <m:nary>
                        <m:naryPr>
                          <m:chr m:val="∑"/>
                          <m:ctrlPr>
                            <a:rPr lang="en-US" sz="2800" i="1">
                              <a:latin typeface="Cambria Math" panose="02040503050406030204" pitchFamily="18" charset="0"/>
                            </a:rPr>
                          </m:ctrlPr>
                        </m:naryPr>
                        <m:sub>
                          <m:r>
                            <m:rPr>
                              <m:brk m:alnAt="23"/>
                            </m:rPr>
                            <a:rPr lang="en-US" sz="2800" i="1">
                              <a:latin typeface="Cambria Math"/>
                            </a:rPr>
                            <m:t>𝑖</m:t>
                          </m:r>
                          <m:r>
                            <a:rPr lang="en-US" sz="2800" i="1">
                              <a:latin typeface="Cambria Math"/>
                            </a:rPr>
                            <m:t>=1</m:t>
                          </m:r>
                        </m:sub>
                        <m:sup>
                          <m:r>
                            <a:rPr lang="en-US" sz="2800" i="1">
                              <a:latin typeface="Cambria Math"/>
                            </a:rPr>
                            <m:t>𝑚</m:t>
                          </m:r>
                        </m:sup>
                        <m:e>
                          <m:sSubSup>
                            <m:sSubSupPr>
                              <m:ctrlPr>
                                <a:rPr lang="en-US" sz="2800" i="1">
                                  <a:latin typeface="Cambria Math" panose="02040503050406030204" pitchFamily="18" charset="0"/>
                                </a:rPr>
                              </m:ctrlPr>
                            </m:sSubSupPr>
                            <m:e>
                              <m:r>
                                <a:rPr lang="en-US" sz="2800" i="1">
                                  <a:latin typeface="Cambria Math"/>
                                </a:rPr>
                                <m:t>𝑝</m:t>
                              </m:r>
                            </m:e>
                            <m:sub>
                              <m:r>
                                <a:rPr lang="en-US" sz="2800" i="1">
                                  <a:latin typeface="Cambria Math"/>
                                </a:rPr>
                                <m:t>𝑖</m:t>
                              </m:r>
                            </m:sub>
                            <m:sup>
                              <m:r>
                                <a:rPr lang="en-US" sz="2800" i="1" smtClean="0">
                                  <a:latin typeface="Cambria Math"/>
                                  <a:ea typeface="Cambria Math"/>
                                </a:rPr>
                                <m:t>¬</m:t>
                              </m:r>
                              <m:r>
                                <a:rPr lang="en-US" sz="2800" i="1">
                                  <a:latin typeface="Cambria Math"/>
                                </a:rPr>
                                <m:t>𝑓</m:t>
                              </m:r>
                            </m:sup>
                          </m:sSubSup>
                          <m:func>
                            <m:funcPr>
                              <m:ctrlPr>
                                <a:rPr lang="en-US" sz="2800" i="1">
                                  <a:latin typeface="Cambria Math" panose="02040503050406030204" pitchFamily="18" charset="0"/>
                                </a:rPr>
                              </m:ctrlPr>
                            </m:funcPr>
                            <m:fName>
                              <m:r>
                                <m:rPr>
                                  <m:sty m:val="p"/>
                                </m:rPr>
                                <a:rPr lang="en-US" sz="2800">
                                  <a:latin typeface="Cambria Math"/>
                                </a:rPr>
                                <m:t>log</m:t>
                              </m:r>
                            </m:fName>
                            <m:e>
                              <m:sSubSup>
                                <m:sSubSupPr>
                                  <m:ctrlPr>
                                    <a:rPr lang="en-US" sz="2800" i="1">
                                      <a:latin typeface="Cambria Math" panose="02040503050406030204" pitchFamily="18" charset="0"/>
                                    </a:rPr>
                                  </m:ctrlPr>
                                </m:sSubSupPr>
                                <m:e>
                                  <m:r>
                                    <a:rPr lang="en-US" sz="2800" i="1">
                                      <a:latin typeface="Cambria Math"/>
                                    </a:rPr>
                                    <m:t>𝑝</m:t>
                                  </m:r>
                                </m:e>
                                <m:sub>
                                  <m:r>
                                    <a:rPr lang="en-US" sz="2800" i="1">
                                      <a:latin typeface="Cambria Math"/>
                                    </a:rPr>
                                    <m:t>𝑖</m:t>
                                  </m:r>
                                </m:sub>
                                <m:sup>
                                  <m:r>
                                    <a:rPr lang="en-US" sz="2800" i="1">
                                      <a:latin typeface="Cambria Math"/>
                                      <a:ea typeface="Cambria Math"/>
                                    </a:rPr>
                                    <m:t>¬</m:t>
                                  </m:r>
                                  <m:r>
                                    <a:rPr lang="en-US" sz="2800" i="1">
                                      <a:latin typeface="Cambria Math"/>
                                    </a:rPr>
                                    <m:t>𝑓</m:t>
                                  </m:r>
                                </m:sup>
                              </m:sSubSup>
                            </m:e>
                          </m:func>
                        </m:e>
                      </m:nary>
                    </m:oMath>
                  </m:oMathPara>
                </a14:m>
                <a:endParaRPr lang="en-US" sz="2800" dirty="0"/>
              </a:p>
              <a:p>
                <a:pPr marL="0" indent="0" eaLnBrk="1" hangingPunct="1">
                  <a:buNone/>
                </a:pPr>
                <a:endParaRPr lang="en-US" sz="2800" dirty="0"/>
              </a:p>
              <a:p>
                <a:pPr marL="0" indent="0" eaLnBrk="1" hangingPunct="1">
                  <a:buNone/>
                </a:pPr>
                <a:r>
                  <a:rPr lang="en-US" sz="2800" dirty="0"/>
                  <a:t>The information gain = </a:t>
                </a:r>
                <a14:m>
                  <m:oMath xmlns:m="http://schemas.openxmlformats.org/officeDocument/2006/math">
                    <m:r>
                      <a:rPr lang="en-US" sz="2800" b="0" i="1" dirty="0" smtClean="0">
                        <a:latin typeface="Cambria Math"/>
                      </a:rPr>
                      <m:t>𝐸</m:t>
                    </m:r>
                    <m:r>
                      <a:rPr lang="en-US" sz="2800" b="0" i="1" dirty="0" smtClean="0">
                        <a:latin typeface="Cambria Math"/>
                      </a:rPr>
                      <m:t> − </m:t>
                    </m:r>
                    <m:sSub>
                      <m:sSubPr>
                        <m:ctrlPr>
                          <a:rPr lang="en-US" sz="2800" b="0" i="1" dirty="0" smtClean="0">
                            <a:latin typeface="Cambria Math" panose="02040503050406030204" pitchFamily="18" charset="0"/>
                          </a:rPr>
                        </m:ctrlPr>
                      </m:sSubPr>
                      <m:e>
                        <m:r>
                          <a:rPr lang="en-US" sz="2800" b="0" i="1" dirty="0" smtClean="0">
                            <a:latin typeface="Cambria Math"/>
                          </a:rPr>
                          <m:t>𝐸</m:t>
                        </m:r>
                      </m:e>
                      <m:sub>
                        <m:r>
                          <a:rPr lang="en-US" sz="2800" b="0" i="1" dirty="0" smtClean="0">
                            <a:latin typeface="Cambria Math"/>
                          </a:rPr>
                          <m:t>𝑓</m:t>
                        </m:r>
                      </m:sub>
                    </m:sSub>
                  </m:oMath>
                </a14:m>
                <a:r>
                  <a:rPr lang="en-US" sz="2800" dirty="0"/>
                  <a:t>   (information = – entropy)</a:t>
                </a:r>
              </a:p>
            </p:txBody>
          </p:sp>
        </mc:Choice>
        <mc:Fallback>
          <p:sp>
            <p:nvSpPr>
              <p:cNvPr id="19459" name="Rectangle 3"/>
              <p:cNvSpPr>
                <a:spLocks noGrp="1" noRot="1" noChangeAspect="1" noMove="1" noResize="1" noEditPoints="1" noAdjustHandles="1" noChangeArrowheads="1" noChangeShapeType="1" noTextEdit="1"/>
              </p:cNvSpPr>
              <p:nvPr>
                <p:ph idx="1"/>
              </p:nvPr>
            </p:nvSpPr>
            <p:spPr>
              <a:blipFill>
                <a:blip r:embed="rId3"/>
                <a:stretch>
                  <a:fillRect l="-1389" t="-17903" b="-12532"/>
                </a:stretch>
              </a:blipFill>
            </p:spPr>
            <p:txBody>
              <a:bodyPr/>
              <a:lstStyle/>
              <a:p>
                <a:r>
                  <a:rPr lang="en-US">
                    <a:noFill/>
                  </a:rPr>
                  <a:t> </a:t>
                </a:r>
              </a:p>
            </p:txBody>
          </p:sp>
        </mc:Fallback>
      </mc:AlternateContent>
    </p:spTree>
    <p:extLst>
      <p:ext uri="{BB962C8B-B14F-4D97-AF65-F5344CB8AC3E}">
        <p14:creationId xmlns:p14="http://schemas.microsoft.com/office/powerpoint/2010/main" val="3695835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sz="4000" dirty="0"/>
              <a:t>Using Information Theory</a:t>
            </a:r>
          </a:p>
        </p:txBody>
      </p:sp>
      <p:sp>
        <p:nvSpPr>
          <p:cNvPr id="19459" name="Rectangle 3"/>
          <p:cNvSpPr>
            <a:spLocks noGrp="1" noChangeArrowheads="1"/>
          </p:cNvSpPr>
          <p:nvPr>
            <p:ph idx="1"/>
          </p:nvPr>
        </p:nvSpPr>
        <p:spPr/>
        <p:txBody>
          <a:bodyPr>
            <a:normAutofit/>
          </a:bodyPr>
          <a:lstStyle/>
          <a:p>
            <a:pPr marL="0" indent="0" eaLnBrk="1" hangingPunct="1">
              <a:buNone/>
            </a:pPr>
            <a:r>
              <a:rPr lang="en-US" sz="2800" b="1" dirty="0">
                <a:solidFill>
                  <a:srgbClr val="C00000"/>
                </a:solidFill>
              </a:rPr>
              <a:t>Entropy</a:t>
            </a:r>
            <a:r>
              <a:rPr lang="en-US" b="1" dirty="0">
                <a:solidFill>
                  <a:srgbClr val="C00000"/>
                </a:solidFill>
              </a:rPr>
              <a:t>: amount of uncertainty in class distribution</a:t>
            </a:r>
          </a:p>
          <a:p>
            <a:pPr marL="0" indent="0" eaLnBrk="1" hangingPunct="1">
              <a:buNone/>
            </a:pPr>
            <a:endParaRPr lang="en-US" sz="2800" b="1" dirty="0">
              <a:solidFill>
                <a:srgbClr val="C00000"/>
              </a:solidFill>
            </a:endParaRPr>
          </a:p>
          <a:p>
            <a:pPr marL="0" indent="0" eaLnBrk="1" hangingPunct="1">
              <a:buNone/>
            </a:pPr>
            <a:endParaRPr lang="en-US" b="1" dirty="0">
              <a:solidFill>
                <a:srgbClr val="C00000"/>
              </a:solidFill>
            </a:endParaRPr>
          </a:p>
          <a:p>
            <a:pPr marL="0" indent="0" eaLnBrk="1" hangingPunct="1">
              <a:buNone/>
            </a:pPr>
            <a:r>
              <a:rPr lang="en-US" sz="2800" b="1" dirty="0">
                <a:solidFill>
                  <a:srgbClr val="C00000"/>
                </a:solidFill>
              </a:rPr>
              <a:t>Two class case:</a:t>
            </a:r>
            <a:endParaRPr lang="en-US" sz="2800" dirty="0"/>
          </a:p>
        </p:txBody>
      </p:sp>
      <p:pic>
        <p:nvPicPr>
          <p:cNvPr id="2" name="Picture 1">
            <a:extLst>
              <a:ext uri="{FF2B5EF4-FFF2-40B4-BE49-F238E27FC236}">
                <a16:creationId xmlns:a16="http://schemas.microsoft.com/office/drawing/2014/main" id="{F733C77A-0D80-284E-B04E-70C73B9A03E8}"/>
              </a:ext>
            </a:extLst>
          </p:cNvPr>
          <p:cNvPicPr>
            <a:picLocks noChangeAspect="1"/>
          </p:cNvPicPr>
          <p:nvPr/>
        </p:nvPicPr>
        <p:blipFill rotWithShape="1">
          <a:blip r:embed="rId3"/>
          <a:srcRect b="12222"/>
          <a:stretch/>
        </p:blipFill>
        <p:spPr>
          <a:xfrm>
            <a:off x="3552536" y="2590800"/>
            <a:ext cx="3153064" cy="3520359"/>
          </a:xfrm>
          <a:prstGeom prst="rect">
            <a:avLst/>
          </a:prstGeom>
        </p:spPr>
      </p:pic>
      <p:sp>
        <p:nvSpPr>
          <p:cNvPr id="3" name="Rectangle 2">
            <a:extLst>
              <a:ext uri="{FF2B5EF4-FFF2-40B4-BE49-F238E27FC236}">
                <a16:creationId xmlns:a16="http://schemas.microsoft.com/office/drawing/2014/main" id="{E8B46845-63D9-404A-B203-6AB2FAF257AF}"/>
              </a:ext>
            </a:extLst>
          </p:cNvPr>
          <p:cNvSpPr/>
          <p:nvPr/>
        </p:nvSpPr>
        <p:spPr>
          <a:xfrm>
            <a:off x="4314536" y="6096000"/>
            <a:ext cx="1905000" cy="487362"/>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Zero when all items of the same class</a:t>
            </a:r>
          </a:p>
        </p:txBody>
      </p:sp>
    </p:spTree>
    <p:extLst>
      <p:ext uri="{BB962C8B-B14F-4D97-AF65-F5344CB8AC3E}">
        <p14:creationId xmlns:p14="http://schemas.microsoft.com/office/powerpoint/2010/main" val="30737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0" y="365368"/>
            <a:ext cx="8229600" cy="551392"/>
          </a:xfrm>
        </p:spPr>
        <p:txBody>
          <a:bodyPr/>
          <a:lstStyle/>
          <a:p>
            <a:pPr eaLnBrk="1" hangingPunct="1"/>
            <a:r>
              <a:rPr lang="en-US" sz="3600" dirty="0">
                <a:latin typeface="+mn-lt"/>
              </a:rPr>
              <a:t>Example</a:t>
            </a:r>
          </a:p>
        </p:txBody>
      </p:sp>
      <p:sp>
        <p:nvSpPr>
          <p:cNvPr id="20487" name="Rectangle 7"/>
          <p:cNvSpPr>
            <a:spLocks noChangeArrowheads="1"/>
          </p:cNvSpPr>
          <p:nvPr/>
        </p:nvSpPr>
        <p:spPr bwMode="auto">
          <a:xfrm>
            <a:off x="6654562" y="2867197"/>
            <a:ext cx="91440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mn-lt"/>
            </a:endParaRPr>
          </a:p>
        </p:txBody>
      </p:sp>
      <p:graphicFrame>
        <p:nvGraphicFramePr>
          <p:cNvPr id="8" name="Table 7"/>
          <p:cNvGraphicFramePr>
            <a:graphicFrameLocks noGrp="1"/>
          </p:cNvGraphicFramePr>
          <p:nvPr>
            <p:extLst/>
          </p:nvPr>
        </p:nvGraphicFramePr>
        <p:xfrm>
          <a:off x="1573446" y="1408355"/>
          <a:ext cx="728692" cy="1005840"/>
        </p:xfrm>
        <a:graphic>
          <a:graphicData uri="http://schemas.openxmlformats.org/drawingml/2006/table">
            <a:tbl>
              <a:tblPr firstRow="1" bandRow="1">
                <a:tableStyleId>{2D5ABB26-0587-4C30-8999-92F81FD0307C}</a:tableStyleId>
              </a:tblPr>
              <a:tblGrid>
                <a:gridCol w="728692">
                  <a:extLst>
                    <a:ext uri="{9D8B030D-6E8A-4147-A177-3AD203B41FA5}">
                      <a16:colId xmlns:a16="http://schemas.microsoft.com/office/drawing/2014/main" val="20000"/>
                    </a:ext>
                  </a:extLst>
                </a:gridCol>
              </a:tblGrid>
              <a:tr h="244888">
                <a:tc>
                  <a:txBody>
                    <a:bodyPr/>
                    <a:lstStyle/>
                    <a:p>
                      <a:r>
                        <a:rPr lang="en-US" sz="1600" dirty="0"/>
                        <a:t>AAAA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val="10000"/>
                  </a:ext>
                </a:extLst>
              </a:tr>
              <a:tr h="244888">
                <a:tc>
                  <a:txBody>
                    <a:bodyPr/>
                    <a:lstStyle/>
                    <a:p>
                      <a:r>
                        <a:rPr lang="en-US" sz="1600" dirty="0"/>
                        <a:t>BB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44888">
                <a:tc>
                  <a:txBody>
                    <a:bodyPr/>
                    <a:lstStyle/>
                    <a:p>
                      <a:r>
                        <a:rPr lang="en-US" sz="1600" dirty="0"/>
                        <a:t>CC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9" name="Table 8"/>
          <p:cNvGraphicFramePr>
            <a:graphicFrameLocks noGrp="1"/>
          </p:cNvGraphicFramePr>
          <p:nvPr>
            <p:extLst/>
          </p:nvPr>
        </p:nvGraphicFramePr>
        <p:xfrm>
          <a:off x="736142" y="3008555"/>
          <a:ext cx="728692" cy="1005840"/>
        </p:xfrm>
        <a:graphic>
          <a:graphicData uri="http://schemas.openxmlformats.org/drawingml/2006/table">
            <a:tbl>
              <a:tblPr firstRow="1" bandRow="1">
                <a:tableStyleId>{2D5ABB26-0587-4C30-8999-92F81FD0307C}</a:tableStyleId>
              </a:tblPr>
              <a:tblGrid>
                <a:gridCol w="728692">
                  <a:extLst>
                    <a:ext uri="{9D8B030D-6E8A-4147-A177-3AD203B41FA5}">
                      <a16:colId xmlns:a16="http://schemas.microsoft.com/office/drawing/2014/main" val="20000"/>
                    </a:ext>
                  </a:extLst>
                </a:gridCol>
              </a:tblGrid>
              <a:tr h="244888">
                <a:tc>
                  <a:txBody>
                    <a:bodyPr/>
                    <a:lstStyle/>
                    <a:p>
                      <a:r>
                        <a:rPr lang="en-US" sz="1600" dirty="0"/>
                        <a:t>AA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val="10000"/>
                  </a:ext>
                </a:extLst>
              </a:tr>
              <a:tr h="244888">
                <a:tc>
                  <a:txBody>
                    <a:bodyPr/>
                    <a:lstStyle/>
                    <a:p>
                      <a:r>
                        <a:rPr lang="en-US" sz="16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44888">
                <a:tc>
                  <a:txBody>
                    <a:bodyPr/>
                    <a:lstStyle/>
                    <a:p>
                      <a:r>
                        <a:rPr lang="en-US" sz="160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10" name="Table 9"/>
          <p:cNvGraphicFramePr>
            <a:graphicFrameLocks noGrp="1"/>
          </p:cNvGraphicFramePr>
          <p:nvPr>
            <p:extLst/>
          </p:nvPr>
        </p:nvGraphicFramePr>
        <p:xfrm>
          <a:off x="2448401" y="3029174"/>
          <a:ext cx="728692" cy="1005840"/>
        </p:xfrm>
        <a:graphic>
          <a:graphicData uri="http://schemas.openxmlformats.org/drawingml/2006/table">
            <a:tbl>
              <a:tblPr firstRow="1" bandRow="1">
                <a:tableStyleId>{2D5ABB26-0587-4C30-8999-92F81FD0307C}</a:tableStyleId>
              </a:tblPr>
              <a:tblGrid>
                <a:gridCol w="728692">
                  <a:extLst>
                    <a:ext uri="{9D8B030D-6E8A-4147-A177-3AD203B41FA5}">
                      <a16:colId xmlns:a16="http://schemas.microsoft.com/office/drawing/2014/main" val="20000"/>
                    </a:ext>
                  </a:extLst>
                </a:gridCol>
              </a:tblGrid>
              <a:tr h="244888">
                <a:tc>
                  <a:txBody>
                    <a:bodyPr/>
                    <a:lstStyle/>
                    <a:p>
                      <a:r>
                        <a:rPr lang="en-US" sz="1600" dirty="0"/>
                        <a:t>AA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val="10000"/>
                  </a:ext>
                </a:extLst>
              </a:tr>
              <a:tr h="244888">
                <a:tc>
                  <a:txBody>
                    <a:bodyPr/>
                    <a:lstStyle/>
                    <a:p>
                      <a:r>
                        <a:rPr lang="en-US" sz="16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44888">
                <a:tc>
                  <a:txBody>
                    <a:bodyPr/>
                    <a:lstStyle/>
                    <a:p>
                      <a:r>
                        <a:rPr lang="en-US" sz="160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11" name="Table 10"/>
          <p:cNvGraphicFramePr>
            <a:graphicFrameLocks noGrp="1"/>
          </p:cNvGraphicFramePr>
          <p:nvPr>
            <p:extLst/>
          </p:nvPr>
        </p:nvGraphicFramePr>
        <p:xfrm>
          <a:off x="5965315" y="1419397"/>
          <a:ext cx="728692" cy="1005840"/>
        </p:xfrm>
        <a:graphic>
          <a:graphicData uri="http://schemas.openxmlformats.org/drawingml/2006/table">
            <a:tbl>
              <a:tblPr firstRow="1" bandRow="1">
                <a:tableStyleId>{2D5ABB26-0587-4C30-8999-92F81FD0307C}</a:tableStyleId>
              </a:tblPr>
              <a:tblGrid>
                <a:gridCol w="728692">
                  <a:extLst>
                    <a:ext uri="{9D8B030D-6E8A-4147-A177-3AD203B41FA5}">
                      <a16:colId xmlns:a16="http://schemas.microsoft.com/office/drawing/2014/main" val="20000"/>
                    </a:ext>
                  </a:extLst>
                </a:gridCol>
              </a:tblGrid>
              <a:tr h="244888">
                <a:tc>
                  <a:txBody>
                    <a:bodyPr/>
                    <a:lstStyle/>
                    <a:p>
                      <a:r>
                        <a:rPr lang="en-US" sz="1600" dirty="0"/>
                        <a:t>AAAA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val="10000"/>
                  </a:ext>
                </a:extLst>
              </a:tr>
              <a:tr h="244888">
                <a:tc>
                  <a:txBody>
                    <a:bodyPr/>
                    <a:lstStyle/>
                    <a:p>
                      <a:r>
                        <a:rPr lang="en-US" sz="1600" dirty="0"/>
                        <a:t>BB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44888">
                <a:tc>
                  <a:txBody>
                    <a:bodyPr/>
                    <a:lstStyle/>
                    <a:p>
                      <a:r>
                        <a:rPr lang="en-US" sz="1600" dirty="0"/>
                        <a:t>CC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nvPr>
        </p:nvGraphicFramePr>
        <p:xfrm>
          <a:off x="5128011" y="3019597"/>
          <a:ext cx="728692" cy="1005840"/>
        </p:xfrm>
        <a:graphic>
          <a:graphicData uri="http://schemas.openxmlformats.org/drawingml/2006/table">
            <a:tbl>
              <a:tblPr firstRow="1" bandRow="1">
                <a:tableStyleId>{2D5ABB26-0587-4C30-8999-92F81FD0307C}</a:tableStyleId>
              </a:tblPr>
              <a:tblGrid>
                <a:gridCol w="728692">
                  <a:extLst>
                    <a:ext uri="{9D8B030D-6E8A-4147-A177-3AD203B41FA5}">
                      <a16:colId xmlns:a16="http://schemas.microsoft.com/office/drawing/2014/main" val="20000"/>
                    </a:ext>
                  </a:extLst>
                </a:gridCol>
              </a:tblGrid>
              <a:tr h="244888">
                <a:tc>
                  <a:txBody>
                    <a:bodyPr/>
                    <a:lstStyle/>
                    <a:p>
                      <a:r>
                        <a:rPr lang="en-US" sz="1600" dirty="0"/>
                        <a:t>AA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val="10000"/>
                  </a:ext>
                </a:extLst>
              </a:tr>
              <a:tr h="244888">
                <a:tc>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44888">
                <a:tc>
                  <a:txBody>
                    <a:bodyPr/>
                    <a:lstStyle/>
                    <a:p>
                      <a:r>
                        <a:rPr lang="en-US" sz="1600" dirty="0"/>
                        <a:t>CC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13" name="Table 12"/>
          <p:cNvGraphicFramePr>
            <a:graphicFrameLocks noGrp="1"/>
          </p:cNvGraphicFramePr>
          <p:nvPr>
            <p:extLst/>
          </p:nvPr>
        </p:nvGraphicFramePr>
        <p:xfrm>
          <a:off x="6840270" y="3040216"/>
          <a:ext cx="728692" cy="1005840"/>
        </p:xfrm>
        <a:graphic>
          <a:graphicData uri="http://schemas.openxmlformats.org/drawingml/2006/table">
            <a:tbl>
              <a:tblPr firstRow="1" bandRow="1">
                <a:tableStyleId>{2D5ABB26-0587-4C30-8999-92F81FD0307C}</a:tableStyleId>
              </a:tblPr>
              <a:tblGrid>
                <a:gridCol w="728692">
                  <a:extLst>
                    <a:ext uri="{9D8B030D-6E8A-4147-A177-3AD203B41FA5}">
                      <a16:colId xmlns:a16="http://schemas.microsoft.com/office/drawing/2014/main" val="20000"/>
                    </a:ext>
                  </a:extLst>
                </a:gridCol>
              </a:tblGrid>
              <a:tr h="244888">
                <a:tc>
                  <a:txBody>
                    <a:bodyPr/>
                    <a:lstStyle/>
                    <a:p>
                      <a:r>
                        <a:rPr lang="en-US" sz="1600" dirty="0"/>
                        <a:t>AA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val="10000"/>
                  </a:ext>
                </a:extLst>
              </a:tr>
              <a:tr h="244888">
                <a:tc>
                  <a:txBody>
                    <a:bodyPr/>
                    <a:lstStyle/>
                    <a:p>
                      <a:r>
                        <a:rPr lang="en-US" sz="1600" dirty="0"/>
                        <a:t>BB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44888">
                <a:tc>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mc:Choice xmlns:a14="http://schemas.microsoft.com/office/drawing/2010/main" Requires="a14">
          <p:sp>
            <p:nvSpPr>
              <p:cNvPr id="14" name="Rectangle 3"/>
              <p:cNvSpPr txBox="1">
                <a:spLocks noChangeArrowheads="1"/>
              </p:cNvSpPr>
              <p:nvPr/>
            </p:nvSpPr>
            <p:spPr>
              <a:xfrm>
                <a:off x="379207" y="4518184"/>
                <a:ext cx="3845859" cy="2720816"/>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 xmlns:m="http://schemas.openxmlformats.org/officeDocument/2006/math">
                    <m:r>
                      <a:rPr lang="en-US" sz="2400" i="1">
                        <a:latin typeface="Cambria Math"/>
                      </a:rPr>
                      <m:t>𝐸</m:t>
                    </m:r>
                    <m:r>
                      <a:rPr lang="en-US" sz="2400" i="1">
                        <a:latin typeface="Cambria Math"/>
                      </a:rPr>
                      <m:t>=−</m:t>
                    </m:r>
                    <m:nary>
                      <m:naryPr>
                        <m:chr m:val="∑"/>
                        <m:subHide m:val="on"/>
                        <m:supHide m:val="on"/>
                        <m:ctrlPr>
                          <a:rPr lang="en-US" sz="2400" i="1" smtClean="0">
                            <a:latin typeface="Cambria Math" panose="02040503050406030204" pitchFamily="18" charset="0"/>
                          </a:rPr>
                        </m:ctrlPr>
                      </m:naryPr>
                      <m:sub/>
                      <m:sup/>
                      <m:e>
                        <m:sSub>
                          <m:sSubPr>
                            <m:ctrlPr>
                              <a:rPr lang="en-US" sz="2400" i="1">
                                <a:latin typeface="Cambria Math" panose="02040503050406030204" pitchFamily="18" charset="0"/>
                              </a:rPr>
                            </m:ctrlPr>
                          </m:sSubPr>
                          <m:e>
                            <m:r>
                              <a:rPr lang="en-US" sz="2400" i="1">
                                <a:latin typeface="Cambria Math"/>
                              </a:rPr>
                              <m:t>𝑝</m:t>
                            </m:r>
                          </m:e>
                          <m:sub>
                            <m:r>
                              <a:rPr lang="en-US" sz="2400" i="1">
                                <a:latin typeface="Cambria Math"/>
                              </a:rPr>
                              <m:t>𝑖</m:t>
                            </m:r>
                          </m:sub>
                        </m:sSub>
                        <m:func>
                          <m:funcPr>
                            <m:ctrlPr>
                              <a:rPr lang="en-US" sz="2400" i="1">
                                <a:latin typeface="Cambria Math" panose="02040503050406030204" pitchFamily="18" charset="0"/>
                              </a:rPr>
                            </m:ctrlPr>
                          </m:funcPr>
                          <m:fName>
                            <m:r>
                              <m:rPr>
                                <m:sty m:val="p"/>
                              </m:rPr>
                              <a:rPr lang="en-US" sz="2400">
                                <a:latin typeface="Cambria Math"/>
                              </a:rPr>
                              <m:t>log</m:t>
                            </m:r>
                          </m:fName>
                          <m:e>
                            <m:sSub>
                              <m:sSubPr>
                                <m:ctrlPr>
                                  <a:rPr lang="en-US" sz="2400" i="1">
                                    <a:latin typeface="Cambria Math" panose="02040503050406030204" pitchFamily="18" charset="0"/>
                                  </a:rPr>
                                </m:ctrlPr>
                              </m:sSubPr>
                              <m:e>
                                <m:r>
                                  <a:rPr lang="en-US" sz="2400" i="1">
                                    <a:latin typeface="Cambria Math"/>
                                  </a:rPr>
                                  <m:t>𝑝</m:t>
                                </m:r>
                              </m:e>
                              <m:sub>
                                <m:r>
                                  <a:rPr lang="en-US" sz="2400" i="1">
                                    <a:latin typeface="Cambria Math"/>
                                  </a:rPr>
                                  <m:t>𝑖</m:t>
                                </m:r>
                              </m:sub>
                            </m:sSub>
                          </m:e>
                        </m:func>
                      </m:e>
                    </m:nary>
                  </m:oMath>
                </a14:m>
                <a:r>
                  <a:rPr lang="en-US" sz="2800" dirty="0"/>
                  <a:t> =</a:t>
                </a:r>
                <a:r>
                  <a:rPr lang="en-US" sz="2400" dirty="0"/>
                  <a:t>  </a:t>
                </a:r>
              </a:p>
              <a:p>
                <a:pPr marL="0" indent="0">
                  <a:buNone/>
                </a:pPr>
                <a:r>
                  <a:rPr lang="en-US" sz="2200" dirty="0"/>
                  <a:t>0.5*1+0.25*2+0.25*2 </a:t>
                </a:r>
                <a:r>
                  <a:rPr lang="en-US" sz="2400" dirty="0"/>
                  <a:t>= 1.5 bits</a:t>
                </a:r>
                <a:br>
                  <a:rPr lang="en-US" sz="2400" dirty="0"/>
                </a:br>
                <a:r>
                  <a:rPr lang="en-US" sz="2400" dirty="0"/>
                  <a:t>After:</a:t>
                </a:r>
              </a:p>
              <a:p>
                <a:pPr marL="0" indent="0">
                  <a:buNone/>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𝐸</m:t>
                        </m:r>
                      </m:e>
                      <m:sub>
                        <m:r>
                          <a:rPr lang="en-US" sz="2400" b="0" i="1" smtClean="0">
                            <a:latin typeface="Cambria Math"/>
                          </a:rPr>
                          <m:t>𝑓</m:t>
                        </m:r>
                      </m:sub>
                    </m:sSub>
                    <m:r>
                      <a:rPr lang="en-US" sz="2400" b="0" i="1" smtClean="0">
                        <a:latin typeface="Cambria Math"/>
                      </a:rPr>
                      <m:t>=</m:t>
                    </m:r>
                  </m:oMath>
                </a14:m>
                <a:r>
                  <a:rPr lang="en-US" sz="2400" dirty="0"/>
                  <a:t> (0.5+0.5)*1.5= 1.5 bits</a:t>
                </a:r>
              </a:p>
              <a:p>
                <a:pPr marL="0" indent="0">
                  <a:buNone/>
                </a:pPr>
                <a:r>
                  <a:rPr lang="en-US" sz="2400" dirty="0"/>
                  <a:t>No gain!</a:t>
                </a:r>
              </a:p>
              <a:p>
                <a:pPr marL="0" indent="0">
                  <a:buNone/>
                </a:pPr>
                <a:endParaRPr lang="en-US" sz="2800" dirty="0"/>
              </a:p>
              <a:p>
                <a:pPr marL="0" indent="0">
                  <a:buFont typeface="Arial"/>
                  <a:buNone/>
                </a:pPr>
                <a:endParaRPr lang="en-US" sz="2800" dirty="0"/>
              </a:p>
              <a:p>
                <a:pPr marL="0" indent="0">
                  <a:buFont typeface="Arial"/>
                  <a:buNone/>
                </a:pPr>
                <a:endParaRPr lang="en-US" sz="2800" dirty="0"/>
              </a:p>
            </p:txBody>
          </p:sp>
        </mc:Choice>
        <mc:Fallback>
          <p:sp>
            <p:nvSpPr>
              <p:cNvPr id="14" name="Rectangle 3"/>
              <p:cNvSpPr txBox="1">
                <a:spLocks noRot="1" noChangeAspect="1" noMove="1" noResize="1" noEditPoints="1" noAdjustHandles="1" noChangeArrowheads="1" noChangeShapeType="1" noTextEdit="1"/>
              </p:cNvSpPr>
              <p:nvPr/>
            </p:nvSpPr>
            <p:spPr>
              <a:xfrm>
                <a:off x="379207" y="4518184"/>
                <a:ext cx="3845859" cy="2720816"/>
              </a:xfrm>
              <a:prstGeom prst="rect">
                <a:avLst/>
              </a:prstGeom>
              <a:blipFill>
                <a:blip r:embed="rId3"/>
                <a:stretch>
                  <a:fillRect l="-2303" t="-20000" r="-197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3"/>
              <p:cNvSpPr txBox="1">
                <a:spLocks noChangeArrowheads="1"/>
              </p:cNvSpPr>
              <p:nvPr/>
            </p:nvSpPr>
            <p:spPr>
              <a:xfrm>
                <a:off x="4655015" y="4667922"/>
                <a:ext cx="4077984" cy="2130014"/>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a:t>Before: E = 1.5 bits</a:t>
                </a:r>
              </a:p>
              <a:p>
                <a:pPr marL="0" indent="0">
                  <a:buNone/>
                </a:pPr>
                <a:r>
                  <a:rPr lang="en-US" sz="2400" dirty="0"/>
                  <a:t>After:</a:t>
                </a:r>
              </a:p>
              <a:p>
                <a:pPr marL="0" indent="0">
                  <a:buNone/>
                </a:pPr>
                <a14:m>
                  <m:oMath xmlns:m="http://schemas.openxmlformats.org/officeDocument/2006/math">
                    <m:sSub>
                      <m:sSubPr>
                        <m:ctrlPr>
                          <a:rPr lang="en-US" sz="2400" i="1" smtClean="0"/>
                        </m:ctrlPr>
                      </m:sSubPr>
                      <m:e>
                        <m:r>
                          <a:rPr lang="en-US" sz="2400" b="0" i="1" smtClean="0"/>
                          <m:t>𝐸</m:t>
                        </m:r>
                      </m:e>
                      <m:sub>
                        <m:r>
                          <a:rPr lang="en-US" sz="2400" b="0" i="1" smtClean="0"/>
                          <m:t>𝑓</m:t>
                        </m:r>
                      </m:sub>
                    </m:sSub>
                    <m:r>
                      <a:rPr lang="en-US" sz="2400" b="0" i="1" smtClean="0"/>
                      <m:t>=</m:t>
                    </m:r>
                  </m:oMath>
                </a14:m>
                <a:r>
                  <a:rPr lang="en-US" sz="2400" dirty="0"/>
                  <a:t> (0.5+0.5)*1 bits = 1 bits</a:t>
                </a:r>
              </a:p>
              <a:p>
                <a:pPr marL="0" indent="0">
                  <a:buNone/>
                </a:pPr>
                <a:r>
                  <a:rPr lang="en-US" sz="2400" dirty="0"/>
                  <a:t>Gain = </a:t>
                </a:r>
                <a14:m>
                  <m:oMath xmlns:m="http://schemas.openxmlformats.org/officeDocument/2006/math">
                    <m:r>
                      <a:rPr lang="en-US" sz="2400" i="1" dirty="0"/>
                      <m:t>𝐸</m:t>
                    </m:r>
                    <m:r>
                      <a:rPr lang="en-US" sz="2400" i="1" dirty="0"/>
                      <m:t> − </m:t>
                    </m:r>
                    <m:sSub>
                      <m:sSubPr>
                        <m:ctrlPr>
                          <a:rPr lang="en-US" sz="2400" i="1" dirty="0"/>
                        </m:ctrlPr>
                      </m:sSubPr>
                      <m:e>
                        <m:r>
                          <a:rPr lang="en-US" sz="2400" i="1" dirty="0"/>
                          <m:t>𝐸</m:t>
                        </m:r>
                      </m:e>
                      <m:sub>
                        <m:r>
                          <a:rPr lang="en-US" sz="2400" i="1" dirty="0"/>
                          <m:t>𝑓</m:t>
                        </m:r>
                      </m:sub>
                    </m:sSub>
                  </m:oMath>
                </a14:m>
                <a:r>
                  <a:rPr lang="en-US" sz="2400" dirty="0"/>
                  <a:t> = 0.5 bits</a:t>
                </a:r>
                <a:endParaRPr lang="en-US" sz="2800" dirty="0"/>
              </a:p>
              <a:p>
                <a:pPr marL="0" indent="0">
                  <a:buFont typeface="Arial"/>
                  <a:buNone/>
                </a:pPr>
                <a:endParaRPr lang="en-US" sz="2800" dirty="0"/>
              </a:p>
              <a:p>
                <a:pPr marL="0" indent="0">
                  <a:buFont typeface="Arial"/>
                  <a:buNone/>
                </a:pPr>
                <a:endParaRPr lang="en-US" sz="2800" dirty="0"/>
              </a:p>
            </p:txBody>
          </p:sp>
        </mc:Choice>
        <mc:Fallback>
          <p:sp>
            <p:nvSpPr>
              <p:cNvPr id="15" name="Rectangle 3"/>
              <p:cNvSpPr txBox="1">
                <a:spLocks noRot="1" noChangeAspect="1" noMove="1" noResize="1" noEditPoints="1" noAdjustHandles="1" noChangeArrowheads="1" noChangeShapeType="1" noTextEdit="1"/>
              </p:cNvSpPr>
              <p:nvPr/>
            </p:nvSpPr>
            <p:spPr>
              <a:xfrm>
                <a:off x="4655015" y="4667922"/>
                <a:ext cx="4077984" cy="2130014"/>
              </a:xfrm>
              <a:prstGeom prst="rect">
                <a:avLst/>
              </a:prstGeom>
              <a:blipFill>
                <a:blip r:embed="rId4"/>
                <a:stretch>
                  <a:fillRect l="-2174" t="-2381"/>
                </a:stretch>
              </a:blipFill>
            </p:spPr>
            <p:txBody>
              <a:bodyPr/>
              <a:lstStyle/>
              <a:p>
                <a:r>
                  <a:rPr lang="en-US">
                    <a:noFill/>
                  </a:rPr>
                  <a:t> </a:t>
                </a:r>
              </a:p>
            </p:txBody>
          </p:sp>
        </mc:Fallback>
      </mc:AlternateContent>
      <p:cxnSp>
        <p:nvCxnSpPr>
          <p:cNvPr id="3" name="Straight Arrow Connector 2"/>
          <p:cNvCxnSpPr/>
          <p:nvPr/>
        </p:nvCxnSpPr>
        <p:spPr>
          <a:xfrm flipH="1">
            <a:off x="1269402" y="2414195"/>
            <a:ext cx="473337" cy="5943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620034" y="2425237"/>
            <a:ext cx="473337" cy="5943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164739" y="2420470"/>
            <a:ext cx="449369" cy="5880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615585" y="2431512"/>
            <a:ext cx="449369" cy="5880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495501" y="2097304"/>
            <a:ext cx="1746119" cy="707886"/>
          </a:xfrm>
          <a:prstGeom prst="rect">
            <a:avLst/>
          </a:prstGeom>
          <a:noFill/>
        </p:spPr>
        <p:txBody>
          <a:bodyPr wrap="none" rtlCol="0">
            <a:spAutoFit/>
          </a:bodyPr>
          <a:lstStyle/>
          <a:p>
            <a:r>
              <a:rPr lang="en-US" sz="2000" dirty="0">
                <a:latin typeface="+mn-lt"/>
              </a:rPr>
              <a:t>Split by </a:t>
            </a:r>
            <a:br>
              <a:rPr lang="en-US" sz="2000" dirty="0">
                <a:latin typeface="+mn-lt"/>
              </a:rPr>
            </a:br>
            <a:r>
              <a:rPr lang="en-US" sz="2000" dirty="0" err="1">
                <a:latin typeface="+mn-lt"/>
              </a:rPr>
              <a:t>canada</a:t>
            </a:r>
            <a:r>
              <a:rPr lang="en-US" sz="2000" dirty="0">
                <a:latin typeface="+mn-lt"/>
              </a:rPr>
              <a:t> feature</a:t>
            </a:r>
          </a:p>
        </p:txBody>
      </p:sp>
      <p:sp>
        <p:nvSpPr>
          <p:cNvPr id="24" name="TextBox 23"/>
          <p:cNvSpPr txBox="1"/>
          <p:nvPr/>
        </p:nvSpPr>
        <p:spPr>
          <a:xfrm>
            <a:off x="7064954" y="2148687"/>
            <a:ext cx="1692130" cy="707886"/>
          </a:xfrm>
          <a:prstGeom prst="rect">
            <a:avLst/>
          </a:prstGeom>
          <a:noFill/>
        </p:spPr>
        <p:txBody>
          <a:bodyPr wrap="none" rtlCol="0">
            <a:spAutoFit/>
          </a:bodyPr>
          <a:lstStyle/>
          <a:p>
            <a:r>
              <a:rPr lang="en-US" sz="2000" dirty="0">
                <a:latin typeface="+mn-lt"/>
              </a:rPr>
              <a:t>Split by </a:t>
            </a:r>
            <a:br>
              <a:rPr lang="en-US" sz="2000" dirty="0">
                <a:latin typeface="+mn-lt"/>
              </a:rPr>
            </a:br>
            <a:r>
              <a:rPr lang="en-US" sz="2000" dirty="0">
                <a:latin typeface="+mn-lt"/>
              </a:rPr>
              <a:t>bushel feature</a:t>
            </a:r>
          </a:p>
        </p:txBody>
      </p:sp>
      <p:sp>
        <p:nvSpPr>
          <p:cNvPr id="7" name="TextBox 6"/>
          <p:cNvSpPr txBox="1"/>
          <p:nvPr/>
        </p:nvSpPr>
        <p:spPr>
          <a:xfrm>
            <a:off x="3395384" y="1386840"/>
            <a:ext cx="1659365" cy="400110"/>
          </a:xfrm>
          <a:prstGeom prst="rect">
            <a:avLst/>
          </a:prstGeom>
          <a:noFill/>
        </p:spPr>
        <p:txBody>
          <a:bodyPr wrap="none" rtlCol="0">
            <a:spAutoFit/>
          </a:bodyPr>
          <a:lstStyle/>
          <a:p>
            <a:r>
              <a:rPr lang="en-US" sz="2000" dirty="0">
                <a:latin typeface="+mn-lt"/>
              </a:rPr>
              <a:t>Classes A, B, C</a:t>
            </a:r>
          </a:p>
        </p:txBody>
      </p:sp>
      <p:sp>
        <p:nvSpPr>
          <p:cNvPr id="17" name="TextBox 16"/>
          <p:cNvSpPr txBox="1"/>
          <p:nvPr/>
        </p:nvSpPr>
        <p:spPr>
          <a:xfrm>
            <a:off x="920874" y="997488"/>
            <a:ext cx="2077812" cy="400110"/>
          </a:xfrm>
          <a:prstGeom prst="rect">
            <a:avLst/>
          </a:prstGeom>
          <a:noFill/>
        </p:spPr>
        <p:txBody>
          <a:bodyPr wrap="none" rtlCol="0">
            <a:spAutoFit/>
          </a:bodyPr>
          <a:lstStyle/>
          <a:p>
            <a:pPr algn="ctr"/>
            <a:r>
              <a:rPr lang="en-US" sz="2000" dirty="0">
                <a:latin typeface="+mn-lt"/>
              </a:rPr>
              <a:t>P = (0.5,0.25,0.25)</a:t>
            </a:r>
          </a:p>
        </p:txBody>
      </p:sp>
      <p:sp>
        <p:nvSpPr>
          <p:cNvPr id="28" name="TextBox 27"/>
          <p:cNvSpPr txBox="1"/>
          <p:nvPr/>
        </p:nvSpPr>
        <p:spPr>
          <a:xfrm>
            <a:off x="5349500" y="1010323"/>
            <a:ext cx="2077812" cy="400110"/>
          </a:xfrm>
          <a:prstGeom prst="rect">
            <a:avLst/>
          </a:prstGeom>
          <a:noFill/>
        </p:spPr>
        <p:txBody>
          <a:bodyPr wrap="none" rtlCol="0">
            <a:spAutoFit/>
          </a:bodyPr>
          <a:lstStyle/>
          <a:p>
            <a:pPr algn="ctr"/>
            <a:r>
              <a:rPr lang="en-US" sz="2000" dirty="0">
                <a:latin typeface="+mn-lt"/>
              </a:rPr>
              <a:t>P = (0.5,0.25,0.25)</a:t>
            </a:r>
          </a:p>
        </p:txBody>
      </p:sp>
      <p:sp>
        <p:nvSpPr>
          <p:cNvPr id="29" name="TextBox 28"/>
          <p:cNvSpPr txBox="1"/>
          <p:nvPr/>
        </p:nvSpPr>
        <p:spPr>
          <a:xfrm>
            <a:off x="200965" y="4107959"/>
            <a:ext cx="1758815" cy="400110"/>
          </a:xfrm>
          <a:prstGeom prst="rect">
            <a:avLst/>
          </a:prstGeom>
          <a:noFill/>
        </p:spPr>
        <p:txBody>
          <a:bodyPr wrap="none" rtlCol="0">
            <a:spAutoFit/>
          </a:bodyPr>
          <a:lstStyle/>
          <a:p>
            <a:pPr algn="ctr"/>
            <a:r>
              <a:rPr lang="en-US" sz="2000" dirty="0">
                <a:latin typeface="+mn-lt"/>
              </a:rPr>
              <a:t>(0.5,0.25,0.25)</a:t>
            </a:r>
          </a:p>
        </p:txBody>
      </p:sp>
      <p:sp>
        <p:nvSpPr>
          <p:cNvPr id="30" name="TextBox 29"/>
          <p:cNvSpPr txBox="1"/>
          <p:nvPr/>
        </p:nvSpPr>
        <p:spPr>
          <a:xfrm>
            <a:off x="2203585" y="4099941"/>
            <a:ext cx="1758815" cy="400110"/>
          </a:xfrm>
          <a:prstGeom prst="rect">
            <a:avLst/>
          </a:prstGeom>
          <a:noFill/>
        </p:spPr>
        <p:txBody>
          <a:bodyPr wrap="none" rtlCol="0">
            <a:spAutoFit/>
          </a:bodyPr>
          <a:lstStyle/>
          <a:p>
            <a:pPr algn="ctr"/>
            <a:r>
              <a:rPr lang="en-US" sz="2000" dirty="0">
                <a:latin typeface="+mn-lt"/>
              </a:rPr>
              <a:t>(0.5,0.25,0.25)</a:t>
            </a:r>
          </a:p>
        </p:txBody>
      </p:sp>
      <p:sp>
        <p:nvSpPr>
          <p:cNvPr id="31" name="TextBox 30"/>
          <p:cNvSpPr txBox="1"/>
          <p:nvPr/>
        </p:nvSpPr>
        <p:spPr>
          <a:xfrm>
            <a:off x="4885269" y="4116743"/>
            <a:ext cx="1247457" cy="400110"/>
          </a:xfrm>
          <a:prstGeom prst="rect">
            <a:avLst/>
          </a:prstGeom>
          <a:noFill/>
        </p:spPr>
        <p:txBody>
          <a:bodyPr wrap="none" rtlCol="0">
            <a:spAutoFit/>
          </a:bodyPr>
          <a:lstStyle/>
          <a:p>
            <a:pPr algn="ctr"/>
            <a:r>
              <a:rPr lang="en-US" sz="2000" dirty="0">
                <a:latin typeface="+mn-lt"/>
              </a:rPr>
              <a:t>(0.5,0,0.5)</a:t>
            </a:r>
          </a:p>
        </p:txBody>
      </p:sp>
      <p:sp>
        <p:nvSpPr>
          <p:cNvPr id="32" name="TextBox 31"/>
          <p:cNvSpPr txBox="1"/>
          <p:nvPr/>
        </p:nvSpPr>
        <p:spPr>
          <a:xfrm>
            <a:off x="6553261" y="4118074"/>
            <a:ext cx="1247457" cy="400110"/>
          </a:xfrm>
          <a:prstGeom prst="rect">
            <a:avLst/>
          </a:prstGeom>
          <a:noFill/>
        </p:spPr>
        <p:txBody>
          <a:bodyPr wrap="none" rtlCol="0">
            <a:spAutoFit/>
          </a:bodyPr>
          <a:lstStyle/>
          <a:p>
            <a:pPr algn="ctr"/>
            <a:r>
              <a:rPr lang="en-US" sz="2000" dirty="0">
                <a:latin typeface="+mn-lt"/>
              </a:rPr>
              <a:t>(0.5,0.5,0)</a:t>
            </a: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615C53FB-E0E4-AF46-A5BB-7E468BD3838B}"/>
                  </a:ext>
                </a:extLst>
              </p:cNvPr>
              <p:cNvSpPr/>
              <p:nvPr/>
            </p:nvSpPr>
            <p:spPr>
              <a:xfrm>
                <a:off x="7313114" y="302295"/>
                <a:ext cx="1830886" cy="764505"/>
              </a:xfrm>
              <a:prstGeom prst="rect">
                <a:avLst/>
              </a:prstGeom>
              <a:solidFill>
                <a:schemeClr val="accent5">
                  <a:lumMod val="20000"/>
                  <a:lumOff val="80000"/>
                </a:schemeClr>
              </a:solidFill>
            </p:spPr>
            <p:txBody>
              <a:bodyPr wrap="none">
                <a:spAutoFit/>
              </a:bodyPr>
              <a:lstStyle/>
              <a:p>
                <a:pPr marL="0" indent="0">
                  <a:buNone/>
                </a:pPr>
                <a14:m>
                  <m:oMathPara xmlns:m="http://schemas.openxmlformats.org/officeDocument/2006/math">
                    <m:oMathParaPr>
                      <m:jc m:val="centerGroup"/>
                    </m:oMathParaPr>
                    <m:oMath xmlns:m="http://schemas.openxmlformats.org/officeDocument/2006/math">
                      <m:r>
                        <a:rPr lang="en-US" sz="1600" i="1">
                          <a:latin typeface="Cambria Math"/>
                        </a:rPr>
                        <m:t>𝐸</m:t>
                      </m:r>
                      <m:r>
                        <a:rPr lang="en-US" sz="1600" i="1">
                          <a:latin typeface="Cambria Math"/>
                        </a:rPr>
                        <m:t>=−</m:t>
                      </m:r>
                      <m:nary>
                        <m:naryPr>
                          <m:chr m:val="∑"/>
                          <m:ctrlPr>
                            <a:rPr lang="en-US" sz="1600" i="1">
                              <a:latin typeface="Cambria Math" panose="02040503050406030204" pitchFamily="18" charset="0"/>
                            </a:rPr>
                          </m:ctrlPr>
                        </m:naryPr>
                        <m:sub>
                          <m:r>
                            <m:rPr>
                              <m:brk m:alnAt="23"/>
                            </m:rPr>
                            <a:rPr lang="en-US" sz="1600" i="1">
                              <a:latin typeface="Cambria Math"/>
                            </a:rPr>
                            <m:t>𝑖</m:t>
                          </m:r>
                          <m:r>
                            <a:rPr lang="en-US" sz="1600" i="1">
                              <a:latin typeface="Cambria Math"/>
                            </a:rPr>
                            <m:t>=1</m:t>
                          </m:r>
                        </m:sub>
                        <m:sup>
                          <m:r>
                            <a:rPr lang="en-US" sz="1600" i="1">
                              <a:latin typeface="Cambria Math"/>
                            </a:rPr>
                            <m:t>𝑚</m:t>
                          </m:r>
                        </m:sup>
                        <m:e>
                          <m:sSub>
                            <m:sSubPr>
                              <m:ctrlPr>
                                <a:rPr lang="en-US" sz="1600" i="1">
                                  <a:latin typeface="Cambria Math" panose="02040503050406030204" pitchFamily="18" charset="0"/>
                                </a:rPr>
                              </m:ctrlPr>
                            </m:sSubPr>
                            <m:e>
                              <m:r>
                                <a:rPr lang="en-US" sz="1600" i="1">
                                  <a:latin typeface="Cambria Math"/>
                                </a:rPr>
                                <m:t>𝑝</m:t>
                              </m:r>
                            </m:e>
                            <m:sub>
                              <m:r>
                                <a:rPr lang="en-US" sz="1600" i="1">
                                  <a:latin typeface="Cambria Math"/>
                                </a:rPr>
                                <m:t>𝑖</m:t>
                              </m:r>
                            </m:sub>
                          </m:sSub>
                          <m:func>
                            <m:funcPr>
                              <m:ctrlPr>
                                <a:rPr lang="en-US" sz="1600" i="1">
                                  <a:latin typeface="Cambria Math" panose="02040503050406030204" pitchFamily="18" charset="0"/>
                                </a:rPr>
                              </m:ctrlPr>
                            </m:funcPr>
                            <m:fName>
                              <m:r>
                                <m:rPr>
                                  <m:sty m:val="p"/>
                                </m:rPr>
                                <a:rPr lang="en-US" sz="1600">
                                  <a:latin typeface="Cambria Math"/>
                                </a:rPr>
                                <m:t>log</m:t>
                              </m:r>
                            </m:fName>
                            <m:e>
                              <m:sSub>
                                <m:sSubPr>
                                  <m:ctrlPr>
                                    <a:rPr lang="en-US" sz="1600" i="1">
                                      <a:latin typeface="Cambria Math" panose="02040503050406030204" pitchFamily="18" charset="0"/>
                                    </a:rPr>
                                  </m:ctrlPr>
                                </m:sSubPr>
                                <m:e>
                                  <m:r>
                                    <a:rPr lang="en-US" sz="1600" i="1">
                                      <a:latin typeface="Cambria Math"/>
                                    </a:rPr>
                                    <m:t>𝑝</m:t>
                                  </m:r>
                                </m:e>
                                <m:sub>
                                  <m:r>
                                    <a:rPr lang="en-US" sz="1600" i="1">
                                      <a:latin typeface="Cambria Math"/>
                                    </a:rPr>
                                    <m:t>𝑖</m:t>
                                  </m:r>
                                </m:sub>
                              </m:sSub>
                            </m:e>
                          </m:func>
                        </m:e>
                      </m:nary>
                    </m:oMath>
                  </m:oMathPara>
                </a14:m>
                <a:endParaRPr lang="en-US" sz="2000" dirty="0"/>
              </a:p>
            </p:txBody>
          </p:sp>
        </mc:Choice>
        <mc:Fallback>
          <p:sp>
            <p:nvSpPr>
              <p:cNvPr id="2" name="Rectangle 1">
                <a:extLst>
                  <a:ext uri="{FF2B5EF4-FFF2-40B4-BE49-F238E27FC236}">
                    <a16:creationId xmlns:a16="http://schemas.microsoft.com/office/drawing/2014/main" id="{615C53FB-E0E4-AF46-A5BB-7E468BD3838B}"/>
                  </a:ext>
                </a:extLst>
              </p:cNvPr>
              <p:cNvSpPr>
                <a:spLocks noRot="1" noChangeAspect="1" noMove="1" noResize="1" noEditPoints="1" noAdjustHandles="1" noChangeArrowheads="1" noChangeShapeType="1" noTextEdit="1"/>
              </p:cNvSpPr>
              <p:nvPr/>
            </p:nvSpPr>
            <p:spPr>
              <a:xfrm>
                <a:off x="7313114" y="302295"/>
                <a:ext cx="1830886" cy="764505"/>
              </a:xfrm>
              <a:prstGeom prst="rect">
                <a:avLst/>
              </a:prstGeom>
              <a:blipFill>
                <a:blip r:embed="rId5"/>
                <a:stretch>
                  <a:fillRect l="-4167" t="-101667" b="-158333"/>
                </a:stretch>
              </a:blipFill>
            </p:spPr>
            <p:txBody>
              <a:bodyPr/>
              <a:lstStyle/>
              <a:p>
                <a:r>
                  <a:rPr lang="en-US">
                    <a:noFill/>
                  </a:rPr>
                  <a:t> </a:t>
                </a:r>
              </a:p>
            </p:txBody>
          </p:sp>
        </mc:Fallback>
      </mc:AlternateContent>
    </p:spTree>
    <p:extLst>
      <p:ext uri="{BB962C8B-B14F-4D97-AF65-F5344CB8AC3E}">
        <p14:creationId xmlns:p14="http://schemas.microsoft.com/office/powerpoint/2010/main" val="90993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sz="4000" dirty="0"/>
              <a:t>Choosing best features</a:t>
            </a:r>
          </a:p>
        </p:txBody>
      </p:sp>
      <p:sp>
        <p:nvSpPr>
          <p:cNvPr id="19459" name="Rectangle 3"/>
          <p:cNvSpPr>
            <a:spLocks noGrp="1" noChangeArrowheads="1"/>
          </p:cNvSpPr>
          <p:nvPr>
            <p:ph idx="1"/>
          </p:nvPr>
        </p:nvSpPr>
        <p:spPr/>
        <p:txBody>
          <a:bodyPr>
            <a:normAutofit/>
          </a:bodyPr>
          <a:lstStyle/>
          <a:p>
            <a:pPr marL="0" indent="0" eaLnBrk="1" hangingPunct="1">
              <a:buNone/>
            </a:pPr>
            <a:r>
              <a:rPr lang="en-US" sz="2400" dirty="0"/>
              <a:t>At each node, we choose the feature </a:t>
            </a:r>
            <a:r>
              <a:rPr lang="en-US" sz="2400" i="1" dirty="0"/>
              <a:t>f</a:t>
            </a:r>
            <a:r>
              <a:rPr lang="en-US" sz="2400" dirty="0"/>
              <a:t> which </a:t>
            </a:r>
            <a:r>
              <a:rPr lang="en-US" sz="2400" b="1" dirty="0">
                <a:solidFill>
                  <a:srgbClr val="C00000"/>
                </a:solidFill>
              </a:rPr>
              <a:t>maximizes the information gain</a:t>
            </a:r>
            <a:r>
              <a:rPr lang="en-US" sz="2400" dirty="0"/>
              <a:t>. </a:t>
            </a:r>
          </a:p>
          <a:p>
            <a:pPr marL="0" indent="0" eaLnBrk="1" hangingPunct="1">
              <a:buNone/>
            </a:pPr>
            <a:endParaRPr lang="en-US" sz="2400" dirty="0"/>
          </a:p>
          <a:p>
            <a:pPr marL="0" indent="0">
              <a:buNone/>
            </a:pPr>
            <a:r>
              <a:rPr lang="en-US" sz="2400" dirty="0"/>
              <a:t>This tends to be produce mixtures of classes at each node that </a:t>
            </a:r>
            <a:r>
              <a:rPr lang="en-US" sz="2400" b="1" dirty="0">
                <a:solidFill>
                  <a:srgbClr val="C00000"/>
                </a:solidFill>
              </a:rPr>
              <a:t>are more and more “pure” </a:t>
            </a:r>
            <a:r>
              <a:rPr lang="en-US" sz="2400" dirty="0"/>
              <a:t>as you go down the tree.</a:t>
            </a:r>
            <a:endParaRPr lang="en-US" sz="2400" b="1" dirty="0">
              <a:solidFill>
                <a:srgbClr val="C00000"/>
              </a:solidFill>
            </a:endParaRPr>
          </a:p>
          <a:p>
            <a:pPr marL="0" indent="0" eaLnBrk="1" hangingPunct="1">
              <a:buNone/>
            </a:pPr>
            <a:endParaRPr lang="en-US" sz="2400" dirty="0"/>
          </a:p>
          <a:p>
            <a:pPr marL="0" indent="0" eaLnBrk="1" hangingPunct="1">
              <a:buNone/>
            </a:pPr>
            <a:r>
              <a:rPr lang="en-US" sz="2400" dirty="0"/>
              <a:t>If a node has examples all of one class c, we make it a leaf and output “c”. Otherwise, we potentially continue to build</a:t>
            </a:r>
          </a:p>
          <a:p>
            <a:pPr marL="0" indent="0" eaLnBrk="1" hangingPunct="1">
              <a:buNone/>
            </a:pPr>
            <a:endParaRPr lang="en-US" sz="2400" dirty="0"/>
          </a:p>
          <a:p>
            <a:pPr marL="0" indent="0" eaLnBrk="1" hangingPunct="1">
              <a:buNone/>
            </a:pPr>
            <a:r>
              <a:rPr lang="en-US" sz="2400" dirty="0"/>
              <a:t>If a leaf still has a mixed distribution, we output </a:t>
            </a:r>
            <a:r>
              <a:rPr lang="en-US" sz="2400" b="1" dirty="0">
                <a:solidFill>
                  <a:srgbClr val="C00000"/>
                </a:solidFill>
              </a:rPr>
              <a:t>the most popular class </a:t>
            </a:r>
            <a:r>
              <a:rPr lang="en-US" sz="2400" dirty="0"/>
              <a:t>at that node.</a:t>
            </a:r>
          </a:p>
          <a:p>
            <a:pPr eaLnBrk="1" hangingPunct="1"/>
            <a:endParaRPr lang="en-US" sz="2800" dirty="0"/>
          </a:p>
        </p:txBody>
      </p:sp>
    </p:spTree>
    <p:extLst>
      <p:ext uri="{BB962C8B-B14F-4D97-AF65-F5344CB8AC3E}">
        <p14:creationId xmlns:p14="http://schemas.microsoft.com/office/powerpoint/2010/main" val="543672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21B49-63DE-1C46-BB61-27C54E7161C8}"/>
              </a:ext>
            </a:extLst>
          </p:cNvPr>
          <p:cNvSpPr>
            <a:spLocks noGrp="1"/>
          </p:cNvSpPr>
          <p:nvPr>
            <p:ph type="title"/>
          </p:nvPr>
        </p:nvSpPr>
        <p:spPr/>
        <p:txBody>
          <a:bodyPr/>
          <a:lstStyle/>
          <a:p>
            <a:r>
              <a:rPr lang="en-US" dirty="0"/>
              <a:t>Numeric features (e.g., </a:t>
            </a:r>
            <a:r>
              <a:rPr lang="en-US" dirty="0" err="1"/>
              <a:t>tf-idf</a:t>
            </a:r>
            <a:r>
              <a:rPr lang="en-US" dirty="0"/>
              <a:t>, etc.)</a:t>
            </a:r>
          </a:p>
        </p:txBody>
      </p:sp>
      <p:sp>
        <p:nvSpPr>
          <p:cNvPr id="3" name="Content Placeholder 2">
            <a:extLst>
              <a:ext uri="{FF2B5EF4-FFF2-40B4-BE49-F238E27FC236}">
                <a16:creationId xmlns:a16="http://schemas.microsoft.com/office/drawing/2014/main" id="{06D07FE1-1C09-DA48-A258-36B7F04588A4}"/>
              </a:ext>
            </a:extLst>
          </p:cNvPr>
          <p:cNvSpPr>
            <a:spLocks noGrp="1"/>
          </p:cNvSpPr>
          <p:nvPr>
            <p:ph idx="1"/>
          </p:nvPr>
        </p:nvSpPr>
        <p:spPr/>
        <p:txBody>
          <a:bodyPr/>
          <a:lstStyle/>
          <a:p>
            <a:r>
              <a:rPr lang="en-US" dirty="0"/>
              <a:t>Commonly make a binary split (f &lt; t), but where?</a:t>
            </a:r>
          </a:p>
          <a:p>
            <a:r>
              <a:rPr lang="en-US" dirty="0"/>
              <a:t>Exhaustively: evaluate each split point between observed values for information gain. </a:t>
            </a:r>
          </a:p>
          <a:p>
            <a:pPr lvl="1"/>
            <a:r>
              <a:rPr lang="en-US" dirty="0"/>
              <a:t>Slow.</a:t>
            </a:r>
          </a:p>
          <a:p>
            <a:pPr lvl="1"/>
            <a:r>
              <a:rPr lang="en-US" dirty="0"/>
              <a:t>Can be made a bit more efficient by optimizing counting</a:t>
            </a:r>
          </a:p>
          <a:p>
            <a:r>
              <a:rPr lang="en-US" dirty="0"/>
              <a:t>Discretize into bins</a:t>
            </a:r>
          </a:p>
          <a:p>
            <a:pPr lvl="1"/>
            <a:r>
              <a:rPr lang="en-US" dirty="0"/>
              <a:t>Divide all numeric values into </a:t>
            </a:r>
            <a:r>
              <a:rPr lang="en-US" i="1" dirty="0"/>
              <a:t>k</a:t>
            </a:r>
            <a:r>
              <a:rPr lang="en-US" dirty="0"/>
              <a:t> bins. </a:t>
            </a:r>
          </a:p>
          <a:p>
            <a:pPr lvl="1"/>
            <a:r>
              <a:rPr lang="en-US" dirty="0"/>
              <a:t>Feature is treated as if categorical</a:t>
            </a:r>
          </a:p>
          <a:p>
            <a:pPr lvl="1"/>
            <a:r>
              <a:rPr lang="en-US" dirty="0"/>
              <a:t>Binning can be based on statistics of the entire dataset</a:t>
            </a:r>
          </a:p>
          <a:p>
            <a:pPr lvl="2"/>
            <a:r>
              <a:rPr lang="en-US" dirty="0"/>
              <a:t>For instance one might use </a:t>
            </a:r>
            <a:r>
              <a:rPr lang="en-US" i="1" dirty="0"/>
              <a:t>k</a:t>
            </a:r>
            <a:r>
              <a:rPr lang="en-US" dirty="0"/>
              <a:t>-means clustering on values of feature</a:t>
            </a:r>
          </a:p>
          <a:p>
            <a:endParaRPr lang="en-US" dirty="0"/>
          </a:p>
        </p:txBody>
      </p:sp>
      <p:sp>
        <p:nvSpPr>
          <p:cNvPr id="4" name="Slide Number Placeholder 3">
            <a:extLst>
              <a:ext uri="{FF2B5EF4-FFF2-40B4-BE49-F238E27FC236}">
                <a16:creationId xmlns:a16="http://schemas.microsoft.com/office/drawing/2014/main" id="{D5E1127F-C3D1-4D4B-A8F7-225498DB88E6}"/>
              </a:ext>
            </a:extLst>
          </p:cNvPr>
          <p:cNvSpPr>
            <a:spLocks noGrp="1"/>
          </p:cNvSpPr>
          <p:nvPr>
            <p:ph type="sldNum" sz="quarter" idx="12"/>
          </p:nvPr>
        </p:nvSpPr>
        <p:spPr/>
        <p:txBody>
          <a:bodyPr/>
          <a:lstStyle/>
          <a:p>
            <a:pPr>
              <a:defRPr/>
            </a:pPr>
            <a:fld id="{30F20D48-D063-F040-AC22-A2A3A91A587C}" type="slidenum">
              <a:rPr lang="en-US" smtClean="0"/>
              <a:pPr>
                <a:defRPr/>
              </a:pPr>
              <a:t>17</a:t>
            </a:fld>
            <a:endParaRPr lang="en-US"/>
          </a:p>
        </p:txBody>
      </p:sp>
    </p:spTree>
    <p:extLst>
      <p:ext uri="{BB962C8B-B14F-4D97-AF65-F5344CB8AC3E}">
        <p14:creationId xmlns:p14="http://schemas.microsoft.com/office/powerpoint/2010/main" val="1077549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9D630-B35D-D244-8843-2CD5404E858D}"/>
              </a:ext>
            </a:extLst>
          </p:cNvPr>
          <p:cNvSpPr>
            <a:spLocks noGrp="1"/>
          </p:cNvSpPr>
          <p:nvPr>
            <p:ph type="title"/>
          </p:nvPr>
        </p:nvSpPr>
        <p:spPr/>
        <p:txBody>
          <a:bodyPr/>
          <a:lstStyle/>
          <a:p>
            <a:r>
              <a:rPr lang="en-US" dirty="0"/>
              <a:t>When to stop?</a:t>
            </a:r>
          </a:p>
        </p:txBody>
      </p:sp>
      <p:sp>
        <p:nvSpPr>
          <p:cNvPr id="3" name="Content Placeholder 2">
            <a:extLst>
              <a:ext uri="{FF2B5EF4-FFF2-40B4-BE49-F238E27FC236}">
                <a16:creationId xmlns:a16="http://schemas.microsoft.com/office/drawing/2014/main" id="{F22A74BE-3008-1343-B3AF-41C3824A407C}"/>
              </a:ext>
            </a:extLst>
          </p:cNvPr>
          <p:cNvSpPr>
            <a:spLocks noGrp="1"/>
          </p:cNvSpPr>
          <p:nvPr>
            <p:ph idx="1"/>
          </p:nvPr>
        </p:nvSpPr>
        <p:spPr/>
        <p:txBody>
          <a:bodyPr/>
          <a:lstStyle/>
          <a:p>
            <a:r>
              <a:rPr lang="en-US" dirty="0"/>
              <a:t>When all the examples at a node are of the same class</a:t>
            </a:r>
          </a:p>
          <a:p>
            <a:r>
              <a:rPr lang="en-US" dirty="0"/>
              <a:t>When a fixed tree depth </a:t>
            </a:r>
            <a:r>
              <a:rPr lang="en-US" i="1" dirty="0"/>
              <a:t>d</a:t>
            </a:r>
            <a:r>
              <a:rPr lang="en-US" dirty="0"/>
              <a:t> is reached</a:t>
            </a:r>
          </a:p>
          <a:p>
            <a:r>
              <a:rPr lang="en-US" dirty="0"/>
              <a:t>When there isn’t an attribute you can split on where the split differentiates classes with statistical significance (e.g., with chi-square or Fisher’s Exact)</a:t>
            </a:r>
          </a:p>
          <a:p>
            <a:r>
              <a:rPr lang="en-US" dirty="0">
                <a:solidFill>
                  <a:schemeClr val="accent5"/>
                </a:solidFill>
              </a:rPr>
              <a:t>Commonest/best: Use separate validation data</a:t>
            </a:r>
          </a:p>
          <a:p>
            <a:pPr lvl="1"/>
            <a:r>
              <a:rPr lang="en-US" dirty="0"/>
              <a:t>Grow a big tree (perhaps with depth threshold)</a:t>
            </a:r>
          </a:p>
          <a:p>
            <a:pPr lvl="1"/>
            <a:r>
              <a:rPr lang="en-US" dirty="0"/>
              <a:t>Prune nodes bottom up that fail to (significantly) improve classification performance on the validation data</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4E441D26-F0EA-F741-B201-17F13FA2FEF0}"/>
              </a:ext>
            </a:extLst>
          </p:cNvPr>
          <p:cNvSpPr>
            <a:spLocks noGrp="1"/>
          </p:cNvSpPr>
          <p:nvPr>
            <p:ph type="sldNum" sz="quarter" idx="12"/>
          </p:nvPr>
        </p:nvSpPr>
        <p:spPr/>
        <p:txBody>
          <a:bodyPr/>
          <a:lstStyle/>
          <a:p>
            <a:pPr>
              <a:defRPr/>
            </a:pPr>
            <a:fld id="{30F20D48-D063-F040-AC22-A2A3A91A587C}" type="slidenum">
              <a:rPr lang="en-US" smtClean="0"/>
              <a:pPr>
                <a:defRPr/>
              </a:pPr>
              <a:t>18</a:t>
            </a:fld>
            <a:endParaRPr lang="en-US"/>
          </a:p>
        </p:txBody>
      </p:sp>
    </p:spTree>
    <p:extLst>
      <p:ext uri="{BB962C8B-B14F-4D97-AF65-F5344CB8AC3E}">
        <p14:creationId xmlns:p14="http://schemas.microsoft.com/office/powerpoint/2010/main" val="2889057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a:xfrm>
            <a:off x="457200" y="0"/>
            <a:ext cx="8229600" cy="1143000"/>
          </a:xfrm>
        </p:spPr>
        <p:txBody>
          <a:bodyPr>
            <a:normAutofit/>
          </a:bodyPr>
          <a:lstStyle/>
          <a:p>
            <a:pPr eaLnBrk="1" hangingPunct="1"/>
            <a:r>
              <a:rPr lang="en-US" sz="4000" dirty="0"/>
              <a:t>Decision Tree Models</a:t>
            </a:r>
          </a:p>
        </p:txBody>
      </p:sp>
      <p:sp>
        <p:nvSpPr>
          <p:cNvPr id="24579" name="Text Box 5"/>
          <p:cNvSpPr txBox="1">
            <a:spLocks noChangeArrowheads="1"/>
          </p:cNvSpPr>
          <p:nvPr/>
        </p:nvSpPr>
        <p:spPr bwMode="auto">
          <a:xfrm>
            <a:off x="372533" y="1760166"/>
            <a:ext cx="8314267"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342900" indent="-342900" eaLnBrk="1" hangingPunct="1">
              <a:spcBef>
                <a:spcPts val="600"/>
              </a:spcBef>
              <a:spcAft>
                <a:spcPts val="600"/>
              </a:spcAft>
              <a:buFont typeface="Arial" panose="020B0604020202020204" pitchFamily="34" charset="0"/>
              <a:buChar char="•"/>
            </a:pPr>
            <a:r>
              <a:rPr lang="en-US" sz="2400" dirty="0">
                <a:latin typeface="+mn-lt"/>
              </a:rPr>
              <a:t>As tree depth increases, bias decreases and variance generally increases. Why? (Hint: think about k-NN)</a:t>
            </a:r>
          </a:p>
          <a:p>
            <a:pPr marL="342900" indent="-342900" eaLnBrk="1" hangingPunct="1">
              <a:spcBef>
                <a:spcPts val="600"/>
              </a:spcBef>
              <a:spcAft>
                <a:spcPts val="600"/>
              </a:spcAft>
              <a:buFont typeface="Arial" panose="020B0604020202020204" pitchFamily="34" charset="0"/>
              <a:buChar char="•"/>
            </a:pPr>
            <a:endParaRPr lang="en-US" dirty="0">
              <a:latin typeface="+mn-lt"/>
            </a:endParaRPr>
          </a:p>
          <a:p>
            <a:pPr marL="342900" indent="-342900" eaLnBrk="1" hangingPunct="1">
              <a:spcBef>
                <a:spcPts val="600"/>
              </a:spcBef>
              <a:spcAft>
                <a:spcPts val="600"/>
              </a:spcAft>
              <a:buFont typeface="Arial" panose="020B0604020202020204" pitchFamily="34" charset="0"/>
              <a:buChar char="•"/>
            </a:pPr>
            <a:endParaRPr lang="en-US" sz="2400" dirty="0">
              <a:latin typeface="+mn-lt"/>
            </a:endParaRPr>
          </a:p>
          <a:p>
            <a:pPr marL="342900" indent="-342900" eaLnBrk="1" hangingPunct="1">
              <a:spcBef>
                <a:spcPts val="600"/>
              </a:spcBef>
              <a:spcAft>
                <a:spcPts val="600"/>
              </a:spcAft>
              <a:buFont typeface="Arial" panose="020B0604020202020204" pitchFamily="34" charset="0"/>
              <a:buChar char="•"/>
            </a:pPr>
            <a:endParaRPr lang="en-US" dirty="0">
              <a:latin typeface="+mn-lt"/>
            </a:endParaRPr>
          </a:p>
          <a:p>
            <a:pPr marL="342900" indent="-342900" eaLnBrk="1" hangingPunct="1">
              <a:spcBef>
                <a:spcPts val="600"/>
              </a:spcBef>
              <a:spcAft>
                <a:spcPts val="600"/>
              </a:spcAft>
              <a:buFont typeface="Arial" panose="020B0604020202020204" pitchFamily="34" charset="0"/>
              <a:buChar char="•"/>
            </a:pPr>
            <a:endParaRPr lang="en-US" sz="2400" dirty="0">
              <a:latin typeface="+mn-lt"/>
            </a:endParaRPr>
          </a:p>
          <a:p>
            <a:pPr marL="342900" indent="-342900" eaLnBrk="1" hangingPunct="1">
              <a:spcBef>
                <a:spcPts val="600"/>
              </a:spcBef>
              <a:spcAft>
                <a:spcPts val="600"/>
              </a:spcAft>
              <a:buFont typeface="Arial" panose="020B0604020202020204" pitchFamily="34" charset="0"/>
              <a:buChar char="•"/>
            </a:pPr>
            <a:endParaRPr lang="en-US" dirty="0">
              <a:latin typeface="+mn-lt"/>
            </a:endParaRPr>
          </a:p>
          <a:p>
            <a:pPr marL="342900" indent="-342900" eaLnBrk="1" hangingPunct="1">
              <a:spcBef>
                <a:spcPts val="600"/>
              </a:spcBef>
              <a:spcAft>
                <a:spcPts val="600"/>
              </a:spcAft>
              <a:buFont typeface="Arial" panose="020B0604020202020204" pitchFamily="34" charset="0"/>
              <a:buChar char="•"/>
            </a:pPr>
            <a:endParaRPr lang="en-US" sz="2400" dirty="0">
              <a:latin typeface="+mn-lt"/>
            </a:endParaRPr>
          </a:p>
          <a:p>
            <a:pPr marL="342900" indent="-342900" eaLnBrk="1" hangingPunct="1">
              <a:spcBef>
                <a:spcPts val="600"/>
              </a:spcBef>
              <a:spcAft>
                <a:spcPts val="600"/>
              </a:spcAft>
              <a:buFont typeface="Arial" panose="020B0604020202020204" pitchFamily="34" charset="0"/>
              <a:buChar char="•"/>
            </a:pPr>
            <a:r>
              <a:rPr lang="en-US" dirty="0">
                <a:latin typeface="+mn-lt"/>
              </a:rPr>
              <a:t>Some of the stuff fit deep in a tree is fairly random facts and associations in the training data</a:t>
            </a:r>
            <a:endParaRPr lang="en-US" sz="2400" dirty="0">
              <a:latin typeface="+mn-lt"/>
            </a:endParaRPr>
          </a:p>
        </p:txBody>
      </p:sp>
      <p:sp>
        <p:nvSpPr>
          <p:cNvPr id="2" name="Isosceles Triangle 1"/>
          <p:cNvSpPr/>
          <p:nvPr/>
        </p:nvSpPr>
        <p:spPr>
          <a:xfrm>
            <a:off x="3183430" y="2742647"/>
            <a:ext cx="2345267" cy="2024007"/>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Down Arrow 11"/>
          <p:cNvSpPr/>
          <p:nvPr/>
        </p:nvSpPr>
        <p:spPr>
          <a:xfrm>
            <a:off x="2125097" y="2667000"/>
            <a:ext cx="592666" cy="2093071"/>
          </a:xfrm>
          <a:prstGeom prst="downArrow">
            <a:avLst/>
          </a:prstGeom>
          <a:gradFill>
            <a:gsLst>
              <a:gs pos="0">
                <a:srgbClr val="00B050"/>
              </a:gs>
              <a:gs pos="100000">
                <a:schemeClr val="tx2">
                  <a:lumMod val="60000"/>
                  <a:lumOff val="40000"/>
                </a:schemeClr>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919275" y="4855634"/>
            <a:ext cx="2131737" cy="830997"/>
          </a:xfrm>
          <a:prstGeom prst="rect">
            <a:avLst/>
          </a:prstGeom>
          <a:noFill/>
        </p:spPr>
        <p:txBody>
          <a:bodyPr wrap="none" rtlCol="0">
            <a:spAutoFit/>
          </a:bodyPr>
          <a:lstStyle/>
          <a:p>
            <a:r>
              <a:rPr lang="en-US" dirty="0">
                <a:latin typeface="+mn-lt"/>
              </a:rPr>
              <a:t>Bias decreases</a:t>
            </a:r>
            <a:br>
              <a:rPr lang="en-US" dirty="0">
                <a:latin typeface="+mn-lt"/>
              </a:rPr>
            </a:br>
            <a:r>
              <a:rPr lang="en-US" dirty="0">
                <a:latin typeface="+mn-lt"/>
              </a:rPr>
              <a:t>with tree depth</a:t>
            </a:r>
          </a:p>
        </p:txBody>
      </p:sp>
      <p:sp>
        <p:nvSpPr>
          <p:cNvPr id="19" name="Down Arrow 18"/>
          <p:cNvSpPr/>
          <p:nvPr/>
        </p:nvSpPr>
        <p:spPr>
          <a:xfrm>
            <a:off x="5905428" y="2667000"/>
            <a:ext cx="592666" cy="2099654"/>
          </a:xfrm>
          <a:prstGeom prst="downArrow">
            <a:avLst/>
          </a:prstGeom>
          <a:gradFill>
            <a:gsLst>
              <a:gs pos="0">
                <a:srgbClr val="C00000"/>
              </a:gs>
              <a:gs pos="100000">
                <a:schemeClr val="tx2">
                  <a:lumMod val="60000"/>
                  <a:lumOff val="40000"/>
                </a:schemeClr>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335982" y="4855633"/>
            <a:ext cx="2491067" cy="830997"/>
          </a:xfrm>
          <a:prstGeom prst="rect">
            <a:avLst/>
          </a:prstGeom>
          <a:noFill/>
        </p:spPr>
        <p:txBody>
          <a:bodyPr wrap="none" rtlCol="0">
            <a:spAutoFit/>
          </a:bodyPr>
          <a:lstStyle/>
          <a:p>
            <a:r>
              <a:rPr lang="en-US" dirty="0">
                <a:latin typeface="+mn-lt"/>
              </a:rPr>
              <a:t>Variance increases</a:t>
            </a:r>
            <a:br>
              <a:rPr lang="en-US" dirty="0">
                <a:latin typeface="+mn-lt"/>
              </a:rPr>
            </a:br>
            <a:r>
              <a:rPr lang="en-US" dirty="0">
                <a:latin typeface="+mn-lt"/>
              </a:rPr>
              <a:t>with tree depth</a:t>
            </a:r>
          </a:p>
        </p:txBody>
      </p:sp>
    </p:spTree>
    <p:extLst>
      <p:ext uri="{BB962C8B-B14F-4D97-AF65-F5344CB8AC3E}">
        <p14:creationId xmlns:p14="http://schemas.microsoft.com/office/powerpoint/2010/main" val="602647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0901629F-1434-A649-A039-99A1FA670394}" type="slidenum">
              <a:rPr lang="en-US" sz="1200">
                <a:solidFill>
                  <a:srgbClr val="898989"/>
                </a:solidFill>
                <a:latin typeface="Calibri" charset="0"/>
              </a:rPr>
              <a:pPr eaLnBrk="1" hangingPunct="1"/>
              <a:t>2</a:t>
            </a:fld>
            <a:endParaRPr lang="en-US" sz="1200">
              <a:solidFill>
                <a:srgbClr val="898989"/>
              </a:solidFill>
              <a:latin typeface="Calibri" charset="0"/>
            </a:endParaRPr>
          </a:p>
        </p:txBody>
      </p:sp>
      <p:sp>
        <p:nvSpPr>
          <p:cNvPr id="21506" name="Rectangle 2"/>
          <p:cNvSpPr>
            <a:spLocks noGrp="1" noChangeArrowheads="1"/>
          </p:cNvSpPr>
          <p:nvPr>
            <p:ph type="title"/>
          </p:nvPr>
        </p:nvSpPr>
        <p:spPr/>
        <p:txBody>
          <a:bodyPr/>
          <a:lstStyle/>
          <a:p>
            <a:pPr eaLnBrk="1" hangingPunct="1"/>
            <a:r>
              <a:rPr lang="en-US" sz="3600">
                <a:latin typeface="Calibri" charset="0"/>
                <a:ea typeface="ＭＳ Ｐゴシック" charset="0"/>
                <a:cs typeface="ＭＳ Ｐゴシック" charset="0"/>
              </a:rPr>
              <a:t>Text classification</a:t>
            </a:r>
          </a:p>
        </p:txBody>
      </p:sp>
      <p:sp>
        <p:nvSpPr>
          <p:cNvPr id="21507" name="Rectangle 3"/>
          <p:cNvSpPr>
            <a:spLocks noGrp="1" noChangeArrowheads="1"/>
          </p:cNvSpPr>
          <p:nvPr>
            <p:ph type="body" idx="1"/>
          </p:nvPr>
        </p:nvSpPr>
        <p:spPr/>
        <p:txBody>
          <a:bodyPr/>
          <a:lstStyle/>
          <a:p>
            <a:pPr eaLnBrk="1" hangingPunct="1">
              <a:lnSpc>
                <a:spcPct val="90000"/>
              </a:lnSpc>
            </a:pPr>
            <a:r>
              <a:rPr lang="en-US" dirty="0">
                <a:latin typeface="Calibri" charset="0"/>
                <a:ea typeface="ＭＳ Ｐゴシック" charset="0"/>
                <a:cs typeface="ＭＳ Ｐゴシック" charset="0"/>
              </a:rPr>
              <a:t>Last lecture: Basic algorithms for text classification</a:t>
            </a:r>
          </a:p>
          <a:p>
            <a:pPr lvl="1" eaLnBrk="1" hangingPunct="1">
              <a:lnSpc>
                <a:spcPct val="90000"/>
              </a:lnSpc>
            </a:pPr>
            <a:r>
              <a:rPr lang="en-US" dirty="0">
                <a:latin typeface="Calibri" charset="0"/>
                <a:ea typeface="ＭＳ Ｐゴシック" charset="0"/>
              </a:rPr>
              <a:t>Naive Bayes classifier</a:t>
            </a:r>
          </a:p>
          <a:p>
            <a:pPr lvl="2" eaLnBrk="1" hangingPunct="1">
              <a:lnSpc>
                <a:spcPct val="90000"/>
              </a:lnSpc>
            </a:pPr>
            <a:r>
              <a:rPr lang="en-US" dirty="0">
                <a:latin typeface="Calibri" charset="0"/>
                <a:ea typeface="ＭＳ Ｐゴシック" charset="0"/>
              </a:rPr>
              <a:t>Simple, cheap, high bias, linear</a:t>
            </a:r>
          </a:p>
          <a:p>
            <a:pPr lvl="1" eaLnBrk="1" hangingPunct="1">
              <a:lnSpc>
                <a:spcPct val="90000"/>
              </a:lnSpc>
            </a:pPr>
            <a:r>
              <a:rPr lang="en-US" dirty="0">
                <a:latin typeface="Calibri" charset="0"/>
                <a:ea typeface="ＭＳ Ｐゴシック" charset="0"/>
              </a:rPr>
              <a:t>K Nearest Neighbor classification</a:t>
            </a:r>
          </a:p>
          <a:p>
            <a:pPr lvl="2" eaLnBrk="1" hangingPunct="1">
              <a:lnSpc>
                <a:spcPct val="90000"/>
              </a:lnSpc>
            </a:pPr>
            <a:r>
              <a:rPr lang="en-US" dirty="0">
                <a:latin typeface="Calibri" charset="0"/>
                <a:ea typeface="ＭＳ Ｐゴシック" charset="0"/>
              </a:rPr>
              <a:t>Simple, expensive at test time, high variance, non-linear</a:t>
            </a:r>
          </a:p>
          <a:p>
            <a:pPr lvl="1" eaLnBrk="1" hangingPunct="1">
              <a:lnSpc>
                <a:spcPct val="90000"/>
              </a:lnSpc>
            </a:pPr>
            <a:r>
              <a:rPr lang="en-US" dirty="0">
                <a:latin typeface="Calibri" charset="0"/>
                <a:ea typeface="ＭＳ Ｐゴシック" charset="0"/>
              </a:rPr>
              <a:t>Vector space classification: </a:t>
            </a:r>
            <a:r>
              <a:rPr lang="en-US" dirty="0" err="1">
                <a:latin typeface="Calibri" charset="0"/>
                <a:ea typeface="ＭＳ Ｐゴシック" charset="0"/>
              </a:rPr>
              <a:t>Rocchio</a:t>
            </a:r>
            <a:endParaRPr lang="en-US" dirty="0">
              <a:latin typeface="Calibri" charset="0"/>
              <a:ea typeface="ＭＳ Ｐゴシック" charset="0"/>
            </a:endParaRPr>
          </a:p>
          <a:p>
            <a:pPr lvl="2" eaLnBrk="1" hangingPunct="1">
              <a:lnSpc>
                <a:spcPct val="90000"/>
              </a:lnSpc>
            </a:pPr>
            <a:r>
              <a:rPr lang="en-US" dirty="0">
                <a:latin typeface="Calibri" charset="0"/>
                <a:ea typeface="ＭＳ Ｐゴシック" charset="0"/>
              </a:rPr>
              <a:t>Simple linear discriminant classifier; perhaps too simple*</a:t>
            </a:r>
          </a:p>
          <a:p>
            <a:pPr eaLnBrk="1" hangingPunct="1">
              <a:lnSpc>
                <a:spcPct val="90000"/>
              </a:lnSpc>
            </a:pPr>
            <a:r>
              <a:rPr lang="en-US" dirty="0">
                <a:latin typeface="Calibri" charset="0"/>
                <a:ea typeface="ＭＳ Ｐゴシック" charset="0"/>
                <a:cs typeface="ＭＳ Ｐゴシック" charset="0"/>
              </a:rPr>
              <a:t>Today</a:t>
            </a:r>
          </a:p>
          <a:p>
            <a:pPr lvl="1" eaLnBrk="1" hangingPunct="1">
              <a:lnSpc>
                <a:spcPct val="90000"/>
              </a:lnSpc>
            </a:pPr>
            <a:r>
              <a:rPr lang="en-US" dirty="0">
                <a:latin typeface="Calibri" charset="0"/>
                <a:ea typeface="ＭＳ Ｐゴシック" charset="0"/>
              </a:rPr>
              <a:t>Decision trees </a:t>
            </a:r>
          </a:p>
          <a:p>
            <a:pPr lvl="1" eaLnBrk="1" hangingPunct="1">
              <a:lnSpc>
                <a:spcPct val="90000"/>
              </a:lnSpc>
            </a:pPr>
            <a:r>
              <a:rPr lang="en-US" dirty="0">
                <a:latin typeface="Calibri" charset="0"/>
                <a:ea typeface="ＭＳ Ｐゴシック" charset="0"/>
              </a:rPr>
              <a:t>Some empirical evaluation and comparison</a:t>
            </a:r>
          </a:p>
          <a:p>
            <a:pPr lvl="1" eaLnBrk="1" hangingPunct="1">
              <a:lnSpc>
                <a:spcPct val="90000"/>
              </a:lnSpc>
            </a:pPr>
            <a:r>
              <a:rPr lang="en-US" dirty="0">
                <a:latin typeface="Calibri" charset="0"/>
                <a:ea typeface="ＭＳ Ｐゴシック" charset="0"/>
              </a:rPr>
              <a:t>Decision tree ensembles</a:t>
            </a:r>
          </a:p>
          <a:p>
            <a:pPr lvl="2" eaLnBrk="1" hangingPunct="1">
              <a:lnSpc>
                <a:spcPct val="90000"/>
              </a:lnSpc>
            </a:pPr>
            <a:r>
              <a:rPr lang="en-US" dirty="0">
                <a:latin typeface="Calibri" charset="0"/>
                <a:ea typeface="ＭＳ Ｐゴシック" charset="0"/>
              </a:rPr>
              <a:t>Will lead into using tree-based methods (GBRT) for ranking</a:t>
            </a:r>
          </a:p>
          <a:p>
            <a:pPr lvl="1" eaLnBrk="1" hangingPunct="1">
              <a:lnSpc>
                <a:spcPct val="90000"/>
              </a:lnSpc>
            </a:pPr>
            <a:r>
              <a:rPr lang="en-US" dirty="0">
                <a:latin typeface="Calibri" charset="0"/>
                <a:ea typeface="ＭＳ Ｐゴシック" charset="0"/>
              </a:rPr>
              <a:t>Text-specific issues in classification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02BB7-9188-F54B-A3F1-4A1CB5787359}"/>
              </a:ext>
            </a:extLst>
          </p:cNvPr>
          <p:cNvSpPr>
            <a:spLocks noGrp="1"/>
          </p:cNvSpPr>
          <p:nvPr>
            <p:ph type="title"/>
          </p:nvPr>
        </p:nvSpPr>
        <p:spPr/>
        <p:txBody>
          <a:bodyPr/>
          <a:lstStyle/>
          <a:p>
            <a:r>
              <a:rPr lang="en-US" dirty="0"/>
              <a:t>Decision trees classify via rectangular regions</a:t>
            </a:r>
          </a:p>
        </p:txBody>
      </p:sp>
      <p:sp>
        <p:nvSpPr>
          <p:cNvPr id="3" name="Slide Number Placeholder 2">
            <a:extLst>
              <a:ext uri="{FF2B5EF4-FFF2-40B4-BE49-F238E27FC236}">
                <a16:creationId xmlns:a16="http://schemas.microsoft.com/office/drawing/2014/main" id="{F26B87FA-64D0-744E-9375-1F079C1224FC}"/>
              </a:ext>
            </a:extLst>
          </p:cNvPr>
          <p:cNvSpPr>
            <a:spLocks noGrp="1"/>
          </p:cNvSpPr>
          <p:nvPr>
            <p:ph type="sldNum" sz="quarter" idx="12"/>
          </p:nvPr>
        </p:nvSpPr>
        <p:spPr/>
        <p:txBody>
          <a:bodyPr/>
          <a:lstStyle/>
          <a:p>
            <a:pPr>
              <a:defRPr/>
            </a:pPr>
            <a:fld id="{B201A1E9-89E1-9E45-B99B-DE7D73B10463}" type="slidenum">
              <a:rPr lang="en-US" smtClean="0"/>
              <a:pPr>
                <a:defRPr/>
              </a:pPr>
              <a:t>20</a:t>
            </a:fld>
            <a:endParaRPr lang="en-US"/>
          </a:p>
        </p:txBody>
      </p:sp>
      <p:pic>
        <p:nvPicPr>
          <p:cNvPr id="4" name="Picture 3">
            <a:extLst>
              <a:ext uri="{FF2B5EF4-FFF2-40B4-BE49-F238E27FC236}">
                <a16:creationId xmlns:a16="http://schemas.microsoft.com/office/drawing/2014/main" id="{1F54F722-9045-C64E-91A5-E10562BD57FA}"/>
              </a:ext>
            </a:extLst>
          </p:cNvPr>
          <p:cNvPicPr>
            <a:picLocks noChangeAspect="1"/>
          </p:cNvPicPr>
          <p:nvPr/>
        </p:nvPicPr>
        <p:blipFill rotWithShape="1">
          <a:blip r:embed="rId2"/>
          <a:srcRect b="40000"/>
          <a:stretch/>
        </p:blipFill>
        <p:spPr>
          <a:xfrm>
            <a:off x="1752600" y="2937125"/>
            <a:ext cx="4343400" cy="3844675"/>
          </a:xfrm>
          <a:prstGeom prst="rect">
            <a:avLst/>
          </a:prstGeom>
        </p:spPr>
      </p:pic>
      <p:sp>
        <p:nvSpPr>
          <p:cNvPr id="5" name="TextBox 4">
            <a:extLst>
              <a:ext uri="{FF2B5EF4-FFF2-40B4-BE49-F238E27FC236}">
                <a16:creationId xmlns:a16="http://schemas.microsoft.com/office/drawing/2014/main" id="{B1C0C76A-E6CE-E64B-9DF2-614240A7CF30}"/>
              </a:ext>
            </a:extLst>
          </p:cNvPr>
          <p:cNvSpPr txBox="1"/>
          <p:nvPr/>
        </p:nvSpPr>
        <p:spPr>
          <a:xfrm>
            <a:off x="457200" y="1609482"/>
            <a:ext cx="8229600" cy="1200329"/>
          </a:xfrm>
          <a:prstGeom prst="rect">
            <a:avLst/>
          </a:prstGeom>
          <a:noFill/>
        </p:spPr>
        <p:txBody>
          <a:bodyPr wrap="square" rtlCol="0">
            <a:spAutoFit/>
          </a:bodyPr>
          <a:lstStyle/>
          <a:p>
            <a:r>
              <a:rPr lang="en-US" dirty="0">
                <a:latin typeface="+mn-lt"/>
              </a:rPr>
              <a:t>The (rectangular) regions are aligned with feature axes</a:t>
            </a:r>
          </a:p>
          <a:p>
            <a:r>
              <a:rPr lang="en-US" dirty="0">
                <a:latin typeface="+mn-lt"/>
              </a:rPr>
              <a:t>The model cannot learn arbitrary linear decision boundaries</a:t>
            </a:r>
          </a:p>
          <a:p>
            <a:r>
              <a:rPr lang="en-US" dirty="0">
                <a:latin typeface="+mn-lt"/>
              </a:rPr>
              <a:t>Overall, the result is a non-linear classifier</a:t>
            </a:r>
          </a:p>
        </p:txBody>
      </p:sp>
    </p:spTree>
    <p:extLst>
      <p:ext uri="{BB962C8B-B14F-4D97-AF65-F5344CB8AC3E}">
        <p14:creationId xmlns:p14="http://schemas.microsoft.com/office/powerpoint/2010/main" val="3768543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a:extLst>
              <a:ext uri="{FF2B5EF4-FFF2-40B4-BE49-F238E27FC236}">
                <a16:creationId xmlns:a16="http://schemas.microsoft.com/office/drawing/2014/main" id="{3E0288AC-665C-8C46-8605-DC410E9150A3}"/>
              </a:ext>
            </a:extLst>
          </p:cNvPr>
          <p:cNvSpPr>
            <a:spLocks noGrp="1" noChangeArrowheads="1"/>
          </p:cNvSpPr>
          <p:nvPr>
            <p:ph type="title"/>
          </p:nvPr>
        </p:nvSpPr>
        <p:spPr/>
        <p:txBody>
          <a:bodyPr/>
          <a:lstStyle/>
          <a:p>
            <a:r>
              <a:rPr lang="en-US" altLang="en-US" dirty="0"/>
              <a:t>Decision Tree Learning for Text</a:t>
            </a:r>
          </a:p>
        </p:txBody>
      </p:sp>
      <p:sp>
        <p:nvSpPr>
          <p:cNvPr id="443395" name="Rectangle 3">
            <a:extLst>
              <a:ext uri="{FF2B5EF4-FFF2-40B4-BE49-F238E27FC236}">
                <a16:creationId xmlns:a16="http://schemas.microsoft.com/office/drawing/2014/main" id="{A91956F0-1BAE-D14A-BCB9-7BACFD852745}"/>
              </a:ext>
            </a:extLst>
          </p:cNvPr>
          <p:cNvSpPr>
            <a:spLocks noGrp="1" noChangeArrowheads="1"/>
          </p:cNvSpPr>
          <p:nvPr>
            <p:ph type="body" idx="1"/>
          </p:nvPr>
        </p:nvSpPr>
        <p:spPr/>
        <p:txBody>
          <a:bodyPr/>
          <a:lstStyle/>
          <a:p>
            <a:r>
              <a:rPr lang="en-US" altLang="en-US" dirty="0"/>
              <a:t>Most people’s intuitions are that text has many words and you have a lot of weak-evidence features</a:t>
            </a:r>
          </a:p>
          <a:p>
            <a:pPr lvl="1"/>
            <a:r>
              <a:rPr lang="en-US" altLang="en-US" dirty="0"/>
              <a:t>Hence, use of a small number of feature tests is potentially bad for text classification</a:t>
            </a:r>
          </a:p>
          <a:p>
            <a:pPr lvl="1"/>
            <a:r>
              <a:rPr lang="en-US" altLang="en-US" dirty="0"/>
              <a:t>But in fact the method can sometime do pretty well – such as for the Reuters dataset. Topics can have marker words.</a:t>
            </a:r>
          </a:p>
          <a:p>
            <a:r>
              <a:rPr lang="en-US" altLang="en-US" dirty="0"/>
              <a:t>Decision trees are easily interpreted by humans – much more easily than methods like Naive Bayes</a:t>
            </a:r>
          </a:p>
          <a:p>
            <a:pPr lvl="1"/>
            <a:r>
              <a:rPr lang="en-US" altLang="en-US" dirty="0"/>
              <a:t>You can extract rules from decision trees, in fact.</a:t>
            </a:r>
          </a:p>
        </p:txBody>
      </p:sp>
      <p:sp>
        <p:nvSpPr>
          <p:cNvPr id="4" name="Slide Number Placeholder 5">
            <a:extLst>
              <a:ext uri="{FF2B5EF4-FFF2-40B4-BE49-F238E27FC236}">
                <a16:creationId xmlns:a16="http://schemas.microsoft.com/office/drawing/2014/main" id="{DE381306-3FC9-CA46-8913-024451595A7D}"/>
              </a:ext>
            </a:extLst>
          </p:cNvPr>
          <p:cNvSpPr>
            <a:spLocks noGrp="1"/>
          </p:cNvSpPr>
          <p:nvPr>
            <p:ph type="sldNum" sz="quarter" idx="12"/>
          </p:nvPr>
        </p:nvSpPr>
        <p:spPr/>
        <p:txBody>
          <a:bodyPr/>
          <a:lstStyle/>
          <a:p>
            <a:fld id="{E53CE005-C426-9A4E-8672-E5CCCA5107E3}" type="slidenum">
              <a:rPr lang="en-US" altLang="en-US"/>
              <a:pPr/>
              <a:t>21</a:t>
            </a:fld>
            <a:endParaRPr lang="en-US" altLang="en-US"/>
          </a:p>
        </p:txBody>
      </p:sp>
    </p:spTree>
    <p:extLst>
      <p:ext uri="{BB962C8B-B14F-4D97-AF65-F5344CB8AC3E}">
        <p14:creationId xmlns:p14="http://schemas.microsoft.com/office/powerpoint/2010/main" val="3471221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13652C69-A94E-5B47-ADCE-DD73CDD3986D}" type="slidenum">
              <a:rPr lang="en-US" sz="1200">
                <a:solidFill>
                  <a:srgbClr val="898989"/>
                </a:solidFill>
                <a:latin typeface="Calibri" charset="0"/>
              </a:rPr>
              <a:pPr eaLnBrk="1" hangingPunct="1"/>
              <a:t>22</a:t>
            </a:fld>
            <a:endParaRPr lang="en-US" sz="1200">
              <a:solidFill>
                <a:srgbClr val="898989"/>
              </a:solidFill>
              <a:latin typeface="Calibri" charset="0"/>
            </a:endParaRPr>
          </a:p>
        </p:txBody>
      </p:sp>
      <p:sp>
        <p:nvSpPr>
          <p:cNvPr id="48130"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Text classification</a:t>
            </a:r>
            <a:br>
              <a:rPr lang="en-US" dirty="0">
                <a:latin typeface="Calibri" charset="0"/>
                <a:ea typeface="ＭＳ Ｐゴシック" charset="0"/>
                <a:cs typeface="ＭＳ Ｐゴシック" charset="0"/>
              </a:rPr>
            </a:br>
            <a:r>
              <a:rPr lang="en-US" dirty="0">
                <a:latin typeface="Calibri" charset="0"/>
                <a:ea typeface="ＭＳ Ｐゴシック" charset="0"/>
                <a:cs typeface="ＭＳ Ｐゴシック" charset="0"/>
              </a:rPr>
              <a:t>Per class evaluation measures</a:t>
            </a:r>
          </a:p>
        </p:txBody>
      </p:sp>
      <p:sp>
        <p:nvSpPr>
          <p:cNvPr id="48131" name="Rectangle 3"/>
          <p:cNvSpPr>
            <a:spLocks noGrp="1" noChangeArrowheads="1"/>
          </p:cNvSpPr>
          <p:nvPr>
            <p:ph type="body" idx="1"/>
          </p:nvPr>
        </p:nvSpPr>
        <p:spPr>
          <a:xfrm>
            <a:off x="685800" y="1752600"/>
            <a:ext cx="6172200" cy="4876800"/>
          </a:xfrm>
        </p:spPr>
        <p:txBody>
          <a:bodyPr/>
          <a:lstStyle/>
          <a:p>
            <a:pPr eaLnBrk="1" hangingPunct="1"/>
            <a:r>
              <a:rPr lang="en-US">
                <a:latin typeface="Calibri" charset="0"/>
                <a:ea typeface="ＭＳ Ｐゴシック" charset="0"/>
                <a:cs typeface="ＭＳ Ｐゴシック" charset="0"/>
              </a:rPr>
              <a:t>Recall: Fraction of docs in class </a:t>
            </a:r>
            <a:r>
              <a:rPr lang="en-US" i="1">
                <a:latin typeface="Calibri" charset="0"/>
                <a:ea typeface="ＭＳ Ｐゴシック" charset="0"/>
                <a:cs typeface="ＭＳ Ｐゴシック" charset="0"/>
              </a:rPr>
              <a:t>i</a:t>
            </a:r>
            <a:r>
              <a:rPr lang="en-US">
                <a:latin typeface="Calibri" charset="0"/>
                <a:ea typeface="ＭＳ Ｐゴシック" charset="0"/>
                <a:cs typeface="ＭＳ Ｐゴシック" charset="0"/>
              </a:rPr>
              <a:t> classified correctly:</a:t>
            </a:r>
          </a:p>
          <a:p>
            <a:pPr eaLnBrk="1" hangingPunct="1"/>
            <a:endParaRPr lang="en-US">
              <a:latin typeface="Calibri" charset="0"/>
              <a:ea typeface="ＭＳ Ｐゴシック" charset="0"/>
              <a:cs typeface="ＭＳ Ｐゴシック" charset="0"/>
            </a:endParaRPr>
          </a:p>
          <a:p>
            <a:pPr eaLnBrk="1" hangingPunct="1"/>
            <a:endParaRPr lang="en-US">
              <a:latin typeface="Calibri" charset="0"/>
              <a:ea typeface="ＭＳ Ｐゴシック" charset="0"/>
              <a:cs typeface="ＭＳ Ｐゴシック" charset="0"/>
            </a:endParaRPr>
          </a:p>
          <a:p>
            <a:pPr eaLnBrk="1" hangingPunct="1"/>
            <a:r>
              <a:rPr lang="en-US">
                <a:latin typeface="Calibri" charset="0"/>
                <a:ea typeface="ＭＳ Ｐゴシック" charset="0"/>
                <a:cs typeface="ＭＳ Ｐゴシック" charset="0"/>
              </a:rPr>
              <a:t>Precision: Fraction of docs assigned class </a:t>
            </a:r>
            <a:r>
              <a:rPr lang="en-US" i="1">
                <a:latin typeface="Calibri" charset="0"/>
                <a:ea typeface="ＭＳ Ｐゴシック" charset="0"/>
                <a:cs typeface="ＭＳ Ｐゴシック" charset="0"/>
              </a:rPr>
              <a:t>i</a:t>
            </a:r>
            <a:r>
              <a:rPr lang="en-US">
                <a:latin typeface="Calibri" charset="0"/>
                <a:ea typeface="ＭＳ Ｐゴシック" charset="0"/>
                <a:cs typeface="ＭＳ Ｐゴシック" charset="0"/>
              </a:rPr>
              <a:t> that are actually about class </a:t>
            </a:r>
            <a:r>
              <a:rPr lang="en-US" i="1">
                <a:latin typeface="Calibri" charset="0"/>
                <a:ea typeface="ＭＳ Ｐゴシック" charset="0"/>
                <a:cs typeface="ＭＳ Ｐゴシック" charset="0"/>
              </a:rPr>
              <a:t>i</a:t>
            </a:r>
            <a:r>
              <a:rPr lang="en-US">
                <a:latin typeface="Calibri" charset="0"/>
                <a:ea typeface="ＭＳ Ｐゴシック" charset="0"/>
                <a:cs typeface="ＭＳ Ｐゴシック" charset="0"/>
              </a:rPr>
              <a:t>:</a:t>
            </a:r>
          </a:p>
          <a:p>
            <a:pPr eaLnBrk="1" hangingPunct="1"/>
            <a:endParaRPr lang="en-US">
              <a:latin typeface="Calibri" charset="0"/>
              <a:ea typeface="ＭＳ Ｐゴシック" charset="0"/>
              <a:cs typeface="ＭＳ Ｐゴシック" charset="0"/>
            </a:endParaRPr>
          </a:p>
          <a:p>
            <a:pPr eaLnBrk="1" hangingPunct="1"/>
            <a:endParaRPr lang="en-US">
              <a:latin typeface="Calibri" charset="0"/>
              <a:ea typeface="ＭＳ Ｐゴシック" charset="0"/>
              <a:cs typeface="ＭＳ Ｐゴシック" charset="0"/>
            </a:endParaRPr>
          </a:p>
          <a:p>
            <a:pPr eaLnBrk="1" hangingPunct="1"/>
            <a:r>
              <a:rPr lang="en-US">
                <a:latin typeface="Calibri" charset="0"/>
                <a:ea typeface="ＭＳ Ｐゴシック" charset="0"/>
                <a:cs typeface="ＭＳ Ｐゴシック" charset="0"/>
              </a:rPr>
              <a:t>Accuracy: (1 - error rate) Fraction of docs classified correctly:</a:t>
            </a:r>
          </a:p>
        </p:txBody>
      </p:sp>
      <p:graphicFrame>
        <p:nvGraphicFramePr>
          <p:cNvPr id="48132" name="Object 2"/>
          <p:cNvGraphicFramePr>
            <a:graphicFrameLocks noChangeAspect="1"/>
          </p:cNvGraphicFramePr>
          <p:nvPr/>
        </p:nvGraphicFramePr>
        <p:xfrm>
          <a:off x="6764338" y="5137150"/>
          <a:ext cx="1084262" cy="1416050"/>
        </p:xfrm>
        <a:graphic>
          <a:graphicData uri="http://schemas.openxmlformats.org/presentationml/2006/ole">
            <mc:AlternateContent xmlns:mc="http://schemas.openxmlformats.org/markup-compatibility/2006">
              <mc:Choice xmlns:v="urn:schemas-microsoft-com:vml" Requires="v">
                <p:oleObj spid="_x0000_s78912" name="Equation" r:id="rId3" imgW="546100" imgH="711200" progId="Equation.3">
                  <p:embed/>
                </p:oleObj>
              </mc:Choice>
              <mc:Fallback>
                <p:oleObj name="Equation" r:id="rId3" imgW="546100" imgH="711200" progId="Equation.3">
                  <p:embed/>
                  <p:pic>
                    <p:nvPicPr>
                      <p:cNvPr id="4813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4338" y="5137150"/>
                        <a:ext cx="1084262" cy="1416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48133" name="Object 3"/>
          <p:cNvGraphicFramePr>
            <a:graphicFrameLocks noChangeAspect="1"/>
          </p:cNvGraphicFramePr>
          <p:nvPr/>
        </p:nvGraphicFramePr>
        <p:xfrm>
          <a:off x="6934200" y="3581400"/>
          <a:ext cx="727075" cy="1066800"/>
        </p:xfrm>
        <a:graphic>
          <a:graphicData uri="http://schemas.openxmlformats.org/presentationml/2006/ole">
            <mc:AlternateContent xmlns:mc="http://schemas.openxmlformats.org/markup-compatibility/2006">
              <mc:Choice xmlns:v="urn:schemas-microsoft-com:vml" Requires="v">
                <p:oleObj spid="_x0000_s78913" name="Equation" r:id="rId5" imgW="381000" imgH="558800" progId="Equation.3">
                  <p:embed/>
                </p:oleObj>
              </mc:Choice>
              <mc:Fallback>
                <p:oleObj name="Equation" r:id="rId5" imgW="381000" imgH="558800" progId="Equation.3">
                  <p:embed/>
                  <p:pic>
                    <p:nvPicPr>
                      <p:cNvPr id="4813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3581400"/>
                        <a:ext cx="727075" cy="106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48134" name="Object 4"/>
          <p:cNvGraphicFramePr>
            <a:graphicFrameLocks noChangeAspect="1"/>
          </p:cNvGraphicFramePr>
          <p:nvPr/>
        </p:nvGraphicFramePr>
        <p:xfrm>
          <a:off x="6858000" y="1752600"/>
          <a:ext cx="703263" cy="1066800"/>
        </p:xfrm>
        <a:graphic>
          <a:graphicData uri="http://schemas.openxmlformats.org/presentationml/2006/ole">
            <mc:AlternateContent xmlns:mc="http://schemas.openxmlformats.org/markup-compatibility/2006">
              <mc:Choice xmlns:v="urn:schemas-microsoft-com:vml" Requires="v">
                <p:oleObj spid="_x0000_s78914" name="Equation" r:id="rId7" imgW="368300" imgH="558800" progId="Equation.3">
                  <p:embed/>
                </p:oleObj>
              </mc:Choice>
              <mc:Fallback>
                <p:oleObj name="Equation" r:id="rId7" imgW="368300" imgH="558800" progId="Equation.3">
                  <p:embed/>
                  <p:pic>
                    <p:nvPicPr>
                      <p:cNvPr id="4813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0" y="1752600"/>
                        <a:ext cx="703263" cy="1066800"/>
                      </a:xfrm>
                      <a:prstGeom prst="rect">
                        <a:avLst/>
                      </a:prstGeom>
                      <a:noFill/>
                      <a:ln>
                        <a:noFill/>
                      </a:ln>
                      <a:effectLst/>
                      <a:extLst>
                        <a:ext uri="{909E8E84-426E-40dd-AFC4-6F175D3DCCD1}">
                          <a14:hiddenFill xmlns:a14="http://schemas.microsoft.com/office/drawing/2010/main" xmlns="">
                            <a:solidFill>
                              <a:srgbClr val="79EBC9"/>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48135"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15.2.4</a:t>
            </a:r>
          </a:p>
        </p:txBody>
      </p:sp>
    </p:spTree>
    <p:extLst>
      <p:ext uri="{BB962C8B-B14F-4D97-AF65-F5344CB8AC3E}">
        <p14:creationId xmlns:p14="http://schemas.microsoft.com/office/powerpoint/2010/main" val="2214520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FEB2E9F5-6EE2-8046-BA6F-F224198671B1}" type="slidenum">
              <a:rPr lang="en-US" sz="1200">
                <a:solidFill>
                  <a:srgbClr val="898989"/>
                </a:solidFill>
                <a:latin typeface="Calibri" charset="0"/>
              </a:rPr>
              <a:pPr eaLnBrk="1" hangingPunct="1"/>
              <a:t>23</a:t>
            </a:fld>
            <a:endParaRPr lang="en-US" sz="1200">
              <a:solidFill>
                <a:srgbClr val="898989"/>
              </a:solidFill>
              <a:latin typeface="Calibri" charset="0"/>
            </a:endParaRPr>
          </a:p>
        </p:txBody>
      </p:sp>
      <p:sp>
        <p:nvSpPr>
          <p:cNvPr id="49154"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Micro- vs. Macro-Averaging</a:t>
            </a:r>
          </a:p>
        </p:txBody>
      </p:sp>
      <p:sp>
        <p:nvSpPr>
          <p:cNvPr id="49155" name="Rectangle 3"/>
          <p:cNvSpPr>
            <a:spLocks noGrp="1" noChangeArrowheads="1"/>
          </p:cNvSpPr>
          <p:nvPr>
            <p:ph type="body" idx="1"/>
          </p:nvPr>
        </p:nvSpPr>
        <p:spPr/>
        <p:txBody>
          <a:bodyPr/>
          <a:lstStyle/>
          <a:p>
            <a:pPr eaLnBrk="1" hangingPunct="1"/>
            <a:r>
              <a:rPr lang="en-US">
                <a:latin typeface="Calibri" charset="0"/>
                <a:ea typeface="ＭＳ Ｐゴシック" charset="0"/>
                <a:cs typeface="ＭＳ Ｐゴシック" charset="0"/>
              </a:rPr>
              <a:t>If we have more than one class, how do we combine multiple performance measures into one quantity?</a:t>
            </a:r>
          </a:p>
          <a:p>
            <a:pPr eaLnBrk="1" hangingPunct="1"/>
            <a:r>
              <a:rPr lang="en-US">
                <a:latin typeface="Calibri" charset="0"/>
                <a:ea typeface="ＭＳ Ｐゴシック" charset="0"/>
                <a:cs typeface="ＭＳ Ｐゴシック" charset="0"/>
              </a:rPr>
              <a:t>Macroaveraging: Compute performance for each class, then average.</a:t>
            </a:r>
          </a:p>
          <a:p>
            <a:pPr eaLnBrk="1" hangingPunct="1"/>
            <a:r>
              <a:rPr lang="en-US">
                <a:latin typeface="Calibri" charset="0"/>
                <a:ea typeface="ＭＳ Ｐゴシック" charset="0"/>
                <a:cs typeface="ＭＳ Ｐゴシック" charset="0"/>
              </a:rPr>
              <a:t>Microaveraging: Collect decisions for all classes, compute contingency table, evaluate.</a:t>
            </a:r>
          </a:p>
          <a:p>
            <a:pPr lvl="1" eaLnBrk="1" hangingPunct="1"/>
            <a:endParaRPr lang="en-US">
              <a:latin typeface="Calibri" charset="0"/>
              <a:ea typeface="ＭＳ Ｐゴシック" charset="0"/>
            </a:endParaRPr>
          </a:p>
        </p:txBody>
      </p:sp>
      <p:sp>
        <p:nvSpPr>
          <p:cNvPr id="49156"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15.2.4</a:t>
            </a:r>
          </a:p>
        </p:txBody>
      </p:sp>
    </p:spTree>
    <p:extLst>
      <p:ext uri="{BB962C8B-B14F-4D97-AF65-F5344CB8AC3E}">
        <p14:creationId xmlns:p14="http://schemas.microsoft.com/office/powerpoint/2010/main" val="860049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Number Placeholder 7"/>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915DB3E3-C14D-FE4A-A721-661F950B7D4E}" type="slidenum">
              <a:rPr lang="en-US" sz="1200">
                <a:solidFill>
                  <a:srgbClr val="898989"/>
                </a:solidFill>
                <a:latin typeface="Calibri" charset="0"/>
              </a:rPr>
              <a:pPr eaLnBrk="1" hangingPunct="1"/>
              <a:t>24</a:t>
            </a:fld>
            <a:endParaRPr lang="en-US" sz="1200">
              <a:solidFill>
                <a:srgbClr val="898989"/>
              </a:solidFill>
              <a:latin typeface="Calibri" charset="0"/>
            </a:endParaRPr>
          </a:p>
        </p:txBody>
      </p:sp>
      <p:sp>
        <p:nvSpPr>
          <p:cNvPr id="50178" name="Rectangle 2"/>
          <p:cNvSpPr>
            <a:spLocks noGrp="1" noChangeArrowheads="1"/>
          </p:cNvSpPr>
          <p:nvPr>
            <p:ph type="title"/>
          </p:nvPr>
        </p:nvSpPr>
        <p:spPr/>
        <p:txBody>
          <a:bodyPr/>
          <a:lstStyle/>
          <a:p>
            <a:pPr eaLnBrk="1" hangingPunct="1"/>
            <a:r>
              <a:rPr lang="en-US" sz="3600">
                <a:latin typeface="Calibri" charset="0"/>
                <a:ea typeface="ＭＳ Ｐゴシック" charset="0"/>
                <a:cs typeface="ＭＳ Ｐゴシック" charset="0"/>
              </a:rPr>
              <a:t>Micro- vs. Macro-Averaging: Example</a:t>
            </a:r>
          </a:p>
        </p:txBody>
      </p:sp>
      <p:graphicFrame>
        <p:nvGraphicFramePr>
          <p:cNvPr id="1036291" name="Group 3"/>
          <p:cNvGraphicFramePr>
            <a:graphicFrameLocks noGrp="1"/>
          </p:cNvGraphicFramePr>
          <p:nvPr>
            <p:ph sz="half" idx="1"/>
          </p:nvPr>
        </p:nvGraphicFramePr>
        <p:xfrm>
          <a:off x="304800" y="2286000"/>
          <a:ext cx="2514600" cy="1737042"/>
        </p:xfrm>
        <a:graphic>
          <a:graphicData uri="http://schemas.openxmlformats.org/drawingml/2006/table">
            <a:tbl>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578908">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endParaRPr kumimoji="0" lang="en-US" sz="1600" b="0" i="0" u="none" strike="noStrike" cap="none" normalizeH="0" baseline="0">
                        <a:ln>
                          <a:noFill/>
                        </a:ln>
                        <a:solidFill>
                          <a:schemeClr val="tx1"/>
                        </a:solidFill>
                        <a:effectLst/>
                        <a:latin typeface="Arial" charset="0"/>
                      </a:endParaRPr>
                    </a:p>
                  </a:txBody>
                  <a:tcPr marT="45667" marB="4566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Truth: yes</a:t>
                      </a:r>
                    </a:p>
                  </a:txBody>
                  <a:tcPr marT="45667" marB="4566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Truth: no</a:t>
                      </a:r>
                    </a:p>
                  </a:txBody>
                  <a:tcPr marT="45667" marB="4566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8908">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Classifier: yes</a:t>
                      </a:r>
                    </a:p>
                  </a:txBody>
                  <a:tcPr marT="45667" marB="4566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10</a:t>
                      </a:r>
                    </a:p>
                  </a:txBody>
                  <a:tcPr marT="45667" marB="4566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10</a:t>
                      </a:r>
                    </a:p>
                  </a:txBody>
                  <a:tcPr marT="45667" marB="4566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8908">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Classifier: no</a:t>
                      </a:r>
                    </a:p>
                  </a:txBody>
                  <a:tcPr marT="45667" marB="4566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10</a:t>
                      </a:r>
                    </a:p>
                  </a:txBody>
                  <a:tcPr marT="45667" marB="4566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dirty="0">
                          <a:ln>
                            <a:noFill/>
                          </a:ln>
                          <a:solidFill>
                            <a:schemeClr val="tx1"/>
                          </a:solidFill>
                          <a:effectLst/>
                          <a:latin typeface="Arial" charset="0"/>
                        </a:rPr>
                        <a:t>970</a:t>
                      </a:r>
                    </a:p>
                  </a:txBody>
                  <a:tcPr marT="45667" marB="4566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36309" name="Group 21"/>
          <p:cNvGraphicFramePr>
            <a:graphicFrameLocks noGrp="1"/>
          </p:cNvGraphicFramePr>
          <p:nvPr>
            <p:ph sz="quarter" idx="2"/>
          </p:nvPr>
        </p:nvGraphicFramePr>
        <p:xfrm>
          <a:off x="3124200" y="2286000"/>
          <a:ext cx="2667000" cy="1737042"/>
        </p:xfrm>
        <a:graphic>
          <a:graphicData uri="http://schemas.openxmlformats.org/drawingml/2006/table">
            <a:tbl>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578908">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endParaRPr kumimoji="0" lang="en-US" sz="1600" b="0" i="0" u="none" strike="noStrike" cap="none" normalizeH="0" baseline="0">
                        <a:ln>
                          <a:noFill/>
                        </a:ln>
                        <a:solidFill>
                          <a:schemeClr val="tx1"/>
                        </a:solidFill>
                        <a:effectLst/>
                        <a:latin typeface="Arial" charset="0"/>
                      </a:endParaRPr>
                    </a:p>
                  </a:txBody>
                  <a:tcPr marT="45667" marB="4566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Truth: yes</a:t>
                      </a:r>
                    </a:p>
                  </a:txBody>
                  <a:tcPr marT="45667" marB="4566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Truth: no</a:t>
                      </a:r>
                    </a:p>
                  </a:txBody>
                  <a:tcPr marT="45667" marB="4566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8908">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Classifier: yes</a:t>
                      </a:r>
                    </a:p>
                  </a:txBody>
                  <a:tcPr marT="45667" marB="4566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90</a:t>
                      </a:r>
                    </a:p>
                  </a:txBody>
                  <a:tcPr marT="45667" marB="4566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10</a:t>
                      </a:r>
                    </a:p>
                  </a:txBody>
                  <a:tcPr marT="45667" marB="4566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8908">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Classifier: no</a:t>
                      </a:r>
                    </a:p>
                  </a:txBody>
                  <a:tcPr marT="45667" marB="4566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10</a:t>
                      </a:r>
                    </a:p>
                  </a:txBody>
                  <a:tcPr marT="45667" marB="4566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890</a:t>
                      </a:r>
                    </a:p>
                  </a:txBody>
                  <a:tcPr marT="45667" marB="4566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36327" name="Group 39"/>
          <p:cNvGraphicFramePr>
            <a:graphicFrameLocks noGrp="1"/>
          </p:cNvGraphicFramePr>
          <p:nvPr>
            <p:ph sz="quarter" idx="3"/>
          </p:nvPr>
        </p:nvGraphicFramePr>
        <p:xfrm>
          <a:off x="5943600" y="2286000"/>
          <a:ext cx="2971800" cy="1737042"/>
        </p:xfrm>
        <a:graphic>
          <a:graphicData uri="http://schemas.openxmlformats.org/drawingml/2006/table">
            <a:tbl>
              <a:tblPr/>
              <a:tblGrid>
                <a:gridCol w="12192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578908">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endParaRPr kumimoji="0" lang="en-US" sz="1600" b="0" i="0" u="none" strike="noStrike" cap="none" normalizeH="0" baseline="0">
                        <a:ln>
                          <a:noFill/>
                        </a:ln>
                        <a:solidFill>
                          <a:schemeClr val="tx1"/>
                        </a:solidFill>
                        <a:effectLst/>
                        <a:latin typeface="Arial" charset="0"/>
                      </a:endParaRPr>
                    </a:p>
                  </a:txBody>
                  <a:tcPr marT="45667" marB="4566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Truth: yes</a:t>
                      </a:r>
                    </a:p>
                  </a:txBody>
                  <a:tcPr marT="45667" marB="4566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Truth: no</a:t>
                      </a:r>
                    </a:p>
                  </a:txBody>
                  <a:tcPr marT="45667" marB="4566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8908">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Classifier: yes</a:t>
                      </a:r>
                    </a:p>
                  </a:txBody>
                  <a:tcPr marT="45667" marB="4566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100</a:t>
                      </a:r>
                    </a:p>
                  </a:txBody>
                  <a:tcPr marT="45667" marB="4566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20</a:t>
                      </a:r>
                    </a:p>
                  </a:txBody>
                  <a:tcPr marT="45667" marB="4566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8908">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Classifier: no</a:t>
                      </a:r>
                    </a:p>
                  </a:txBody>
                  <a:tcPr marT="45667" marB="4566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20</a:t>
                      </a:r>
                    </a:p>
                  </a:txBody>
                  <a:tcPr marT="45667" marB="4566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dirty="0">
                          <a:ln>
                            <a:noFill/>
                          </a:ln>
                          <a:solidFill>
                            <a:schemeClr val="tx1"/>
                          </a:solidFill>
                          <a:effectLst/>
                          <a:latin typeface="Arial" charset="0"/>
                        </a:rPr>
                        <a:t>1860</a:t>
                      </a:r>
                    </a:p>
                  </a:txBody>
                  <a:tcPr marT="45667" marB="4566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0233" name="Text Box 57"/>
          <p:cNvSpPr txBox="1">
            <a:spLocks noChangeArrowheads="1"/>
          </p:cNvSpPr>
          <p:nvPr/>
        </p:nvSpPr>
        <p:spPr bwMode="auto">
          <a:xfrm>
            <a:off x="685800" y="1638300"/>
            <a:ext cx="1828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a:t>Class 1</a:t>
            </a:r>
          </a:p>
        </p:txBody>
      </p:sp>
      <p:sp>
        <p:nvSpPr>
          <p:cNvPr id="50234" name="Text Box 58"/>
          <p:cNvSpPr txBox="1">
            <a:spLocks noChangeArrowheads="1"/>
          </p:cNvSpPr>
          <p:nvPr/>
        </p:nvSpPr>
        <p:spPr bwMode="auto">
          <a:xfrm>
            <a:off x="3505200" y="1638300"/>
            <a:ext cx="1828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a:t>Class 2</a:t>
            </a:r>
          </a:p>
        </p:txBody>
      </p:sp>
      <p:sp>
        <p:nvSpPr>
          <p:cNvPr id="50235" name="Text Box 59"/>
          <p:cNvSpPr txBox="1">
            <a:spLocks noChangeArrowheads="1"/>
          </p:cNvSpPr>
          <p:nvPr/>
        </p:nvSpPr>
        <p:spPr bwMode="auto">
          <a:xfrm>
            <a:off x="6096000" y="1638300"/>
            <a:ext cx="26670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a:t>Micro Ave. Table</a:t>
            </a:r>
          </a:p>
        </p:txBody>
      </p:sp>
      <p:sp>
        <p:nvSpPr>
          <p:cNvPr id="50236" name="Rectangle 60"/>
          <p:cNvSpPr>
            <a:spLocks noChangeArrowheads="1"/>
          </p:cNvSpPr>
          <p:nvPr/>
        </p:nvSpPr>
        <p:spPr bwMode="auto">
          <a:xfrm>
            <a:off x="685800" y="4267200"/>
            <a:ext cx="7772400" cy="236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rgbClr val="A50021"/>
              </a:buClr>
              <a:buSzPct val="60000"/>
              <a:buFont typeface="Wingdings" charset="0"/>
              <a:buChar char="n"/>
            </a:pPr>
            <a:r>
              <a:rPr lang="en-US" sz="2600"/>
              <a:t>Macroaveraged precision: (0.5 + 0.9)/2 = 0.7</a:t>
            </a:r>
          </a:p>
          <a:p>
            <a:pPr marL="342900" indent="-342900">
              <a:spcBef>
                <a:spcPct val="20000"/>
              </a:spcBef>
              <a:buClr>
                <a:srgbClr val="A50021"/>
              </a:buClr>
              <a:buSzPct val="60000"/>
              <a:buFont typeface="Wingdings" charset="0"/>
              <a:buChar char="n"/>
            </a:pPr>
            <a:r>
              <a:rPr lang="en-US" sz="2600"/>
              <a:t>Microaveraged precision: 100/120 = .83</a:t>
            </a:r>
          </a:p>
          <a:p>
            <a:pPr marL="342900" indent="-342900">
              <a:spcBef>
                <a:spcPct val="20000"/>
              </a:spcBef>
              <a:buClr>
                <a:srgbClr val="A50021"/>
              </a:buClr>
              <a:buSzPct val="60000"/>
              <a:buFont typeface="Wingdings" charset="0"/>
              <a:buChar char="n"/>
            </a:pPr>
            <a:endParaRPr lang="en-US" sz="2600"/>
          </a:p>
          <a:p>
            <a:pPr marL="342900" indent="-342900">
              <a:spcBef>
                <a:spcPct val="20000"/>
              </a:spcBef>
              <a:buClr>
                <a:srgbClr val="A50021"/>
              </a:buClr>
              <a:buSzPct val="60000"/>
              <a:buFont typeface="Wingdings" charset="0"/>
              <a:buChar char="n"/>
            </a:pPr>
            <a:r>
              <a:rPr lang="en-US" sz="2600"/>
              <a:t>Microaveraged score is dominated by score on common classes</a:t>
            </a:r>
          </a:p>
        </p:txBody>
      </p:sp>
      <p:sp>
        <p:nvSpPr>
          <p:cNvPr id="50237"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15.2.4</a:t>
            </a:r>
          </a:p>
        </p:txBody>
      </p:sp>
    </p:spTree>
    <p:extLst>
      <p:ext uri="{BB962C8B-B14F-4D97-AF65-F5344CB8AC3E}">
        <p14:creationId xmlns:p14="http://schemas.microsoft.com/office/powerpoint/2010/main" val="24419642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039F38D1-F0E2-F94C-938D-06A745888952}"/>
              </a:ext>
            </a:extLst>
          </p:cNvPr>
          <p:cNvSpPr>
            <a:spLocks noGrp="1"/>
          </p:cNvSpPr>
          <p:nvPr>
            <p:ph type="sldNum" sz="quarter" idx="12"/>
          </p:nvPr>
        </p:nvSpPr>
        <p:spPr/>
        <p:txBody>
          <a:bodyPr/>
          <a:lstStyle/>
          <a:p>
            <a:fld id="{B48A563C-8E15-014B-897A-12A87644C53B}" type="slidenum">
              <a:rPr lang="en-US" altLang="en-US"/>
              <a:pPr/>
              <a:t>25</a:t>
            </a:fld>
            <a:endParaRPr lang="en-US" altLang="en-US"/>
          </a:p>
        </p:txBody>
      </p:sp>
      <p:sp>
        <p:nvSpPr>
          <p:cNvPr id="452610" name="Rectangle 2">
            <a:extLst>
              <a:ext uri="{FF2B5EF4-FFF2-40B4-BE49-F238E27FC236}">
                <a16:creationId xmlns:a16="http://schemas.microsoft.com/office/drawing/2014/main" id="{BD83F17F-2FD5-AA46-923F-2B896AECD714}"/>
              </a:ext>
            </a:extLst>
          </p:cNvPr>
          <p:cNvSpPr>
            <a:spLocks noGrp="1" noChangeArrowheads="1"/>
          </p:cNvSpPr>
          <p:nvPr>
            <p:ph type="title"/>
          </p:nvPr>
        </p:nvSpPr>
        <p:spPr/>
        <p:txBody>
          <a:bodyPr/>
          <a:lstStyle/>
          <a:p>
            <a:r>
              <a:rPr lang="en-US" altLang="en-US" dirty="0" err="1"/>
              <a:t>Dumais</a:t>
            </a:r>
            <a:r>
              <a:rPr lang="en-US" altLang="en-US" dirty="0"/>
              <a:t> et al. 1998: </a:t>
            </a:r>
            <a:br>
              <a:rPr lang="en-US" altLang="en-US" dirty="0"/>
            </a:br>
            <a:r>
              <a:rPr lang="en-US" altLang="en-US" dirty="0"/>
              <a:t>Reuters – </a:t>
            </a:r>
            <a:r>
              <a:rPr lang="en-US" altLang="en-US" sz="3200" dirty="0"/>
              <a:t>Break-even F1</a:t>
            </a:r>
            <a:endParaRPr lang="en-US" altLang="en-US" dirty="0"/>
          </a:p>
        </p:txBody>
      </p:sp>
      <p:sp>
        <p:nvSpPr>
          <p:cNvPr id="452611" name="Text Box 3">
            <a:extLst>
              <a:ext uri="{FF2B5EF4-FFF2-40B4-BE49-F238E27FC236}">
                <a16:creationId xmlns:a16="http://schemas.microsoft.com/office/drawing/2014/main" id="{E705E338-6516-EF4B-BA4E-D957CC4816DF}"/>
              </a:ext>
            </a:extLst>
          </p:cNvPr>
          <p:cNvSpPr txBox="1">
            <a:spLocks noChangeArrowheads="1"/>
          </p:cNvSpPr>
          <p:nvPr/>
        </p:nvSpPr>
        <p:spPr bwMode="auto">
          <a:xfrm>
            <a:off x="685800" y="5638800"/>
            <a:ext cx="7696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600" b="1">
                <a:latin typeface="Tahoma" panose="020B0604030504040204" pitchFamily="34" charset="0"/>
              </a:rPr>
              <a:t>Recall:</a:t>
            </a:r>
            <a:r>
              <a:rPr lang="en-US" altLang="en-US" sz="1600">
                <a:latin typeface="Tahoma" panose="020B0604030504040204" pitchFamily="34" charset="0"/>
              </a:rPr>
              <a:t> % labeled in category among those stories that are really in category</a:t>
            </a:r>
            <a:endParaRPr lang="en-US" altLang="en-US">
              <a:latin typeface="Times New Roman" panose="02020603050405020304" pitchFamily="18" charset="0"/>
            </a:endParaRPr>
          </a:p>
        </p:txBody>
      </p:sp>
      <p:sp>
        <p:nvSpPr>
          <p:cNvPr id="452612" name="Rectangle 4">
            <a:extLst>
              <a:ext uri="{FF2B5EF4-FFF2-40B4-BE49-F238E27FC236}">
                <a16:creationId xmlns:a16="http://schemas.microsoft.com/office/drawing/2014/main" id="{18DE1690-CF3E-B24E-9F95-B2748C0505E2}"/>
              </a:ext>
            </a:extLst>
          </p:cNvPr>
          <p:cNvSpPr>
            <a:spLocks noChangeArrowheads="1"/>
          </p:cNvSpPr>
          <p:nvPr/>
        </p:nvSpPr>
        <p:spPr bwMode="auto">
          <a:xfrm>
            <a:off x="685800" y="5943600"/>
            <a:ext cx="66960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b="1">
                <a:latin typeface="Tahoma" panose="020B0604030504040204" pitchFamily="34" charset="0"/>
              </a:rPr>
              <a:t>Precision:</a:t>
            </a:r>
            <a:r>
              <a:rPr lang="en-US" altLang="en-US" sz="1600">
                <a:latin typeface="Tahoma" panose="020B0604030504040204" pitchFamily="34" charset="0"/>
              </a:rPr>
              <a:t> % really in category among those stories labeled in category</a:t>
            </a:r>
          </a:p>
        </p:txBody>
      </p:sp>
      <p:sp>
        <p:nvSpPr>
          <p:cNvPr id="452613" name="Rectangle 5">
            <a:extLst>
              <a:ext uri="{FF2B5EF4-FFF2-40B4-BE49-F238E27FC236}">
                <a16:creationId xmlns:a16="http://schemas.microsoft.com/office/drawing/2014/main" id="{97942AE9-538C-F345-9763-1E19E548643D}"/>
              </a:ext>
            </a:extLst>
          </p:cNvPr>
          <p:cNvSpPr>
            <a:spLocks noChangeArrowheads="1"/>
          </p:cNvSpPr>
          <p:nvPr/>
        </p:nvSpPr>
        <p:spPr bwMode="auto">
          <a:xfrm>
            <a:off x="685800" y="6248400"/>
            <a:ext cx="412818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b="1" dirty="0">
                <a:latin typeface="Tahoma" panose="020B0604030504040204" pitchFamily="34" charset="0"/>
              </a:rPr>
              <a:t>Break Even:</a:t>
            </a:r>
            <a:r>
              <a:rPr lang="en-US" altLang="en-US" sz="1600" dirty="0">
                <a:latin typeface="Tahoma" panose="020B0604030504040204" pitchFamily="34" charset="0"/>
              </a:rPr>
              <a:t> When recall equals precision</a:t>
            </a:r>
          </a:p>
        </p:txBody>
      </p:sp>
      <p:graphicFrame>
        <p:nvGraphicFramePr>
          <p:cNvPr id="452614" name="Object 6">
            <a:extLst>
              <a:ext uri="{FF2B5EF4-FFF2-40B4-BE49-F238E27FC236}">
                <a16:creationId xmlns:a16="http://schemas.microsoft.com/office/drawing/2014/main" id="{DF9A6A5E-54C7-9744-B71D-272F528A548F}"/>
              </a:ext>
            </a:extLst>
          </p:cNvPr>
          <p:cNvGraphicFramePr>
            <a:graphicFrameLocks noGrp="1" noChangeAspect="1"/>
          </p:cNvGraphicFramePr>
          <p:nvPr>
            <p:ph type="body" idx="1"/>
          </p:nvPr>
        </p:nvGraphicFramePr>
        <p:xfrm>
          <a:off x="457200" y="1752600"/>
          <a:ext cx="8001000" cy="3830638"/>
        </p:xfrm>
        <a:graphic>
          <a:graphicData uri="http://schemas.openxmlformats.org/presentationml/2006/ole">
            <mc:AlternateContent xmlns:mc="http://schemas.openxmlformats.org/markup-compatibility/2006">
              <mc:Choice xmlns:v="urn:schemas-microsoft-com:vml" Requires="v">
                <p:oleObj spid="_x0000_s77858" name="Worksheet" r:id="rId3" imgW="5359400" imgH="2705100" progId="Excel.Sheet.8">
                  <p:embed/>
                </p:oleObj>
              </mc:Choice>
              <mc:Fallback>
                <p:oleObj name="Worksheet" r:id="rId3" imgW="5359400" imgH="2705100" progId="Excel.Sheet.8">
                  <p:embed/>
                  <p:pic>
                    <p:nvPicPr>
                      <p:cNvPr id="452614" name="Object 6">
                        <a:extLst>
                          <a:ext uri="{FF2B5EF4-FFF2-40B4-BE49-F238E27FC236}">
                            <a16:creationId xmlns:a16="http://schemas.microsoft.com/office/drawing/2014/main" id="{DF9A6A5E-54C7-9744-B71D-272F528A54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752600"/>
                        <a:ext cx="8001000" cy="383063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A093B12E-F0D8-E54A-8558-04A05BF13DF1}"/>
              </a:ext>
            </a:extLst>
          </p:cNvPr>
          <p:cNvSpPr txBox="1"/>
          <p:nvPr/>
        </p:nvSpPr>
        <p:spPr>
          <a:xfrm>
            <a:off x="457200" y="4724400"/>
            <a:ext cx="730777" cy="369332"/>
          </a:xfrm>
          <a:prstGeom prst="rect">
            <a:avLst/>
          </a:prstGeom>
          <a:noFill/>
        </p:spPr>
        <p:txBody>
          <a:bodyPr wrap="none" rtlCol="0">
            <a:spAutoFit/>
          </a:bodyPr>
          <a:lstStyle/>
          <a:p>
            <a:r>
              <a:rPr lang="en-US" sz="1800" dirty="0">
                <a:latin typeface="+mn-lt"/>
              </a:rPr>
              <a:t>Micro</a:t>
            </a:r>
          </a:p>
        </p:txBody>
      </p:sp>
    </p:spTree>
    <p:extLst>
      <p:ext uri="{BB962C8B-B14F-4D97-AF65-F5344CB8AC3E}">
        <p14:creationId xmlns:p14="http://schemas.microsoft.com/office/powerpoint/2010/main" val="773692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946" name="Rectangle 2">
            <a:extLst>
              <a:ext uri="{FF2B5EF4-FFF2-40B4-BE49-F238E27FC236}">
                <a16:creationId xmlns:a16="http://schemas.microsoft.com/office/drawing/2014/main" id="{577E65C6-7943-DA4D-B42C-8077D1B61B1D}"/>
              </a:ext>
            </a:extLst>
          </p:cNvPr>
          <p:cNvSpPr>
            <a:spLocks noGrp="1" noChangeArrowheads="1"/>
          </p:cNvSpPr>
          <p:nvPr>
            <p:ph type="title"/>
          </p:nvPr>
        </p:nvSpPr>
        <p:spPr>
          <a:xfrm>
            <a:off x="406400" y="228600"/>
            <a:ext cx="8509000" cy="1143000"/>
          </a:xfrm>
        </p:spPr>
        <p:txBody>
          <a:bodyPr/>
          <a:lstStyle/>
          <a:p>
            <a:r>
              <a:rPr lang="en-US" altLang="en-US"/>
              <a:t>Reuters ROC - Category Grain</a:t>
            </a:r>
          </a:p>
        </p:txBody>
      </p:sp>
      <p:pic>
        <p:nvPicPr>
          <p:cNvPr id="978947" name="Picture 3">
            <a:extLst>
              <a:ext uri="{FF2B5EF4-FFF2-40B4-BE49-F238E27FC236}">
                <a16:creationId xmlns:a16="http://schemas.microsoft.com/office/drawing/2014/main" id="{AD7F38E6-77E3-A149-9D15-9142B338EA8E}"/>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676400" y="1676400"/>
            <a:ext cx="5867400" cy="3848100"/>
          </a:xfrm>
          <a:noFill/>
          <a:ln/>
          <a:extLst>
            <a:ext uri="{91240B29-F687-4F45-9708-019B960494DF}">
              <a14:hiddenLine xmlns:a14="http://schemas.microsoft.com/office/drawing/2010/main" w="12700">
                <a:solidFill>
                  <a:schemeClr val="tx1"/>
                </a:solidFill>
                <a:miter lim="800000"/>
                <a:headEnd type="none" w="sm" len="sm"/>
                <a:tailEnd type="none" w="med" len="lg"/>
              </a14:hiddenLine>
            </a:ext>
          </a:extLst>
        </p:spPr>
      </p:pic>
      <p:sp>
        <p:nvSpPr>
          <p:cNvPr id="978948" name="Text Box 4">
            <a:extLst>
              <a:ext uri="{FF2B5EF4-FFF2-40B4-BE49-F238E27FC236}">
                <a16:creationId xmlns:a16="http://schemas.microsoft.com/office/drawing/2014/main" id="{B0A3F51E-03BA-9640-800B-7E02DFE2C39C}"/>
              </a:ext>
            </a:extLst>
          </p:cNvPr>
          <p:cNvSpPr txBox="1">
            <a:spLocks noChangeArrowheads="1"/>
          </p:cNvSpPr>
          <p:nvPr/>
        </p:nvSpPr>
        <p:spPr bwMode="auto">
          <a:xfrm>
            <a:off x="3886200" y="5410200"/>
            <a:ext cx="1450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a:latin typeface="Tahoma" panose="020B0604030504040204" pitchFamily="34" charset="0"/>
              </a:rPr>
              <a:t>Precision</a:t>
            </a:r>
            <a:r>
              <a:rPr lang="en-US" altLang="en-US">
                <a:latin typeface="Times New Roman" panose="02020603050405020304" pitchFamily="18" charset="0"/>
              </a:rPr>
              <a:t> </a:t>
            </a:r>
          </a:p>
        </p:txBody>
      </p:sp>
      <p:sp>
        <p:nvSpPr>
          <p:cNvPr id="978949" name="Text Box 5">
            <a:extLst>
              <a:ext uri="{FF2B5EF4-FFF2-40B4-BE49-F238E27FC236}">
                <a16:creationId xmlns:a16="http://schemas.microsoft.com/office/drawing/2014/main" id="{5259317E-F78A-9842-9E3F-D769A9594EDC}"/>
              </a:ext>
            </a:extLst>
          </p:cNvPr>
          <p:cNvSpPr txBox="1">
            <a:spLocks noChangeArrowheads="1"/>
          </p:cNvSpPr>
          <p:nvPr/>
        </p:nvSpPr>
        <p:spPr bwMode="auto">
          <a:xfrm>
            <a:off x="685800" y="3276600"/>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a:latin typeface="Tahoma" panose="020B0604030504040204" pitchFamily="34" charset="0"/>
              </a:rPr>
              <a:t>Recall</a:t>
            </a:r>
            <a:endParaRPr lang="en-US" altLang="en-US">
              <a:latin typeface="Times New Roman" panose="02020603050405020304" pitchFamily="18" charset="0"/>
            </a:endParaRPr>
          </a:p>
        </p:txBody>
      </p:sp>
      <p:sp>
        <p:nvSpPr>
          <p:cNvPr id="978950" name="Text Box 6">
            <a:extLst>
              <a:ext uri="{FF2B5EF4-FFF2-40B4-BE49-F238E27FC236}">
                <a16:creationId xmlns:a16="http://schemas.microsoft.com/office/drawing/2014/main" id="{DB3EAFDC-A066-C141-AE1F-338209D01656}"/>
              </a:ext>
            </a:extLst>
          </p:cNvPr>
          <p:cNvSpPr txBox="1">
            <a:spLocks noChangeArrowheads="1"/>
          </p:cNvSpPr>
          <p:nvPr/>
        </p:nvSpPr>
        <p:spPr bwMode="auto">
          <a:xfrm>
            <a:off x="2362200" y="3505200"/>
            <a:ext cx="1828800" cy="1200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800">
                <a:solidFill>
                  <a:srgbClr val="66FFFF"/>
                </a:solidFill>
                <a:latin typeface="Tahoma" panose="020B0604030504040204" pitchFamily="34" charset="0"/>
              </a:rPr>
              <a:t>LSVM</a:t>
            </a:r>
            <a:endParaRPr lang="en-US" altLang="en-US" sz="1800">
              <a:latin typeface="Tahoma" panose="020B0604030504040204" pitchFamily="34" charset="0"/>
            </a:endParaRPr>
          </a:p>
          <a:p>
            <a:pPr eaLnBrk="0" hangingPunct="0"/>
            <a:r>
              <a:rPr lang="en-US" altLang="en-US" sz="1800">
                <a:solidFill>
                  <a:srgbClr val="660066"/>
                </a:solidFill>
                <a:latin typeface="Tahoma" panose="020B0604030504040204" pitchFamily="34" charset="0"/>
              </a:rPr>
              <a:t>Decision Tree</a:t>
            </a:r>
            <a:r>
              <a:rPr lang="en-US" altLang="en-US" sz="1800">
                <a:solidFill>
                  <a:srgbClr val="FFFF66"/>
                </a:solidFill>
                <a:latin typeface="Tahoma" panose="020B0604030504040204" pitchFamily="34" charset="0"/>
              </a:rPr>
              <a:t> </a:t>
            </a:r>
            <a:r>
              <a:rPr lang="en-US" altLang="en-US" sz="1800">
                <a:solidFill>
                  <a:srgbClr val="FF00FF"/>
                </a:solidFill>
                <a:latin typeface="Tahoma" panose="020B0604030504040204" pitchFamily="34" charset="0"/>
              </a:rPr>
              <a:t>Naïve Bayes</a:t>
            </a:r>
            <a:endParaRPr lang="en-US" altLang="en-US" sz="1800">
              <a:solidFill>
                <a:srgbClr val="FFFF66"/>
              </a:solidFill>
              <a:latin typeface="Tahoma" panose="020B0604030504040204" pitchFamily="34" charset="0"/>
            </a:endParaRPr>
          </a:p>
          <a:p>
            <a:pPr eaLnBrk="0" hangingPunct="0"/>
            <a:r>
              <a:rPr lang="en-US" altLang="en-US" sz="1800">
                <a:solidFill>
                  <a:srgbClr val="FFFF66"/>
                </a:solidFill>
                <a:latin typeface="Tahoma" panose="020B0604030504040204" pitchFamily="34" charset="0"/>
              </a:rPr>
              <a:t>Find Similar</a:t>
            </a:r>
          </a:p>
        </p:txBody>
      </p:sp>
      <p:sp>
        <p:nvSpPr>
          <p:cNvPr id="978951" name="Text Box 7">
            <a:extLst>
              <a:ext uri="{FF2B5EF4-FFF2-40B4-BE49-F238E27FC236}">
                <a16:creationId xmlns:a16="http://schemas.microsoft.com/office/drawing/2014/main" id="{203C78E4-3C3E-8444-B7E5-5B6400F9FBAB}"/>
              </a:ext>
            </a:extLst>
          </p:cNvPr>
          <p:cNvSpPr txBox="1">
            <a:spLocks noChangeArrowheads="1"/>
          </p:cNvSpPr>
          <p:nvPr/>
        </p:nvSpPr>
        <p:spPr bwMode="auto">
          <a:xfrm>
            <a:off x="457200" y="6019800"/>
            <a:ext cx="7696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600" b="1">
                <a:latin typeface="Tahoma" panose="020B0604030504040204" pitchFamily="34" charset="0"/>
              </a:rPr>
              <a:t>Recall:</a:t>
            </a:r>
            <a:r>
              <a:rPr lang="en-US" altLang="en-US" sz="1600">
                <a:latin typeface="Tahoma" panose="020B0604030504040204" pitchFamily="34" charset="0"/>
              </a:rPr>
              <a:t> % labeled in category among those stories that are really in category</a:t>
            </a:r>
            <a:endParaRPr lang="en-US" altLang="en-US">
              <a:latin typeface="Times New Roman" panose="02020603050405020304" pitchFamily="18" charset="0"/>
            </a:endParaRPr>
          </a:p>
        </p:txBody>
      </p:sp>
      <p:sp>
        <p:nvSpPr>
          <p:cNvPr id="978952" name="Rectangle 8">
            <a:extLst>
              <a:ext uri="{FF2B5EF4-FFF2-40B4-BE49-F238E27FC236}">
                <a16:creationId xmlns:a16="http://schemas.microsoft.com/office/drawing/2014/main" id="{D55BDEF6-1C8E-1B44-9402-32B2D5F98930}"/>
              </a:ext>
            </a:extLst>
          </p:cNvPr>
          <p:cNvSpPr>
            <a:spLocks noChangeArrowheads="1"/>
          </p:cNvSpPr>
          <p:nvPr/>
        </p:nvSpPr>
        <p:spPr bwMode="auto">
          <a:xfrm>
            <a:off x="457200" y="6324600"/>
            <a:ext cx="66960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b="1">
                <a:latin typeface="Tahoma" panose="020B0604030504040204" pitchFamily="34" charset="0"/>
              </a:rPr>
              <a:t>Precision:</a:t>
            </a:r>
            <a:r>
              <a:rPr lang="en-US" altLang="en-US" sz="1600">
                <a:latin typeface="Tahoma" panose="020B0604030504040204" pitchFamily="34" charset="0"/>
              </a:rPr>
              <a:t> % really in category among those stories labeled in category</a:t>
            </a:r>
          </a:p>
        </p:txBody>
      </p:sp>
    </p:spTree>
    <p:extLst>
      <p:ext uri="{BB962C8B-B14F-4D97-AF65-F5344CB8AC3E}">
        <p14:creationId xmlns:p14="http://schemas.microsoft.com/office/powerpoint/2010/main" val="3965739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970" name="Rectangle 2">
            <a:extLst>
              <a:ext uri="{FF2B5EF4-FFF2-40B4-BE49-F238E27FC236}">
                <a16:creationId xmlns:a16="http://schemas.microsoft.com/office/drawing/2014/main" id="{E49EFFB3-47AE-0B49-8B42-BA06D4993D05}"/>
              </a:ext>
            </a:extLst>
          </p:cNvPr>
          <p:cNvSpPr>
            <a:spLocks noGrp="1" noChangeArrowheads="1"/>
          </p:cNvSpPr>
          <p:nvPr>
            <p:ph type="title"/>
          </p:nvPr>
        </p:nvSpPr>
        <p:spPr/>
        <p:txBody>
          <a:bodyPr/>
          <a:lstStyle/>
          <a:p>
            <a:r>
              <a:rPr lang="en-US" altLang="en-US"/>
              <a:t>ROC for Category - Earn</a:t>
            </a:r>
          </a:p>
        </p:txBody>
      </p:sp>
      <p:pic>
        <p:nvPicPr>
          <p:cNvPr id="979971" name="Picture 3">
            <a:extLst>
              <a:ext uri="{FF2B5EF4-FFF2-40B4-BE49-F238E27FC236}">
                <a16:creationId xmlns:a16="http://schemas.microsoft.com/office/drawing/2014/main" id="{DE098770-1002-6D45-80A1-99B488B28A74}"/>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558925" y="1752600"/>
            <a:ext cx="6026150" cy="4876800"/>
          </a:xfrm>
          <a:noFill/>
          <a:ln/>
          <a:extLst>
            <a:ext uri="{91240B29-F687-4F45-9708-019B960494DF}">
              <a14:hiddenLine xmlns:a14="http://schemas.microsoft.com/office/drawing/2010/main" w="12700">
                <a:solidFill>
                  <a:schemeClr val="tx1"/>
                </a:solidFill>
                <a:miter lim="800000"/>
                <a:headEnd type="none" w="sm" len="sm"/>
                <a:tailEnd type="none" w="med" len="lg"/>
              </a14:hiddenLine>
            </a:ext>
          </a:extLst>
        </p:spPr>
      </p:pic>
      <p:sp>
        <p:nvSpPr>
          <p:cNvPr id="979972" name="Text Box 4">
            <a:extLst>
              <a:ext uri="{FF2B5EF4-FFF2-40B4-BE49-F238E27FC236}">
                <a16:creationId xmlns:a16="http://schemas.microsoft.com/office/drawing/2014/main" id="{B68C2A60-B5F4-CA41-8789-6593767B18DC}"/>
              </a:ext>
            </a:extLst>
          </p:cNvPr>
          <p:cNvSpPr txBox="1">
            <a:spLocks noChangeArrowheads="1"/>
          </p:cNvSpPr>
          <p:nvPr/>
        </p:nvSpPr>
        <p:spPr bwMode="auto">
          <a:xfrm>
            <a:off x="2362200" y="3810000"/>
            <a:ext cx="1828800" cy="1200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800">
                <a:solidFill>
                  <a:srgbClr val="66FFFF"/>
                </a:solidFill>
                <a:latin typeface="Tahoma" panose="020B0604030504040204" pitchFamily="34" charset="0"/>
              </a:rPr>
              <a:t>LSVM</a:t>
            </a:r>
            <a:endParaRPr lang="en-US" altLang="en-US" sz="1800">
              <a:latin typeface="Tahoma" panose="020B0604030504040204" pitchFamily="34" charset="0"/>
            </a:endParaRPr>
          </a:p>
          <a:p>
            <a:pPr eaLnBrk="0" hangingPunct="0"/>
            <a:r>
              <a:rPr lang="en-US" altLang="en-US" sz="1800">
                <a:solidFill>
                  <a:srgbClr val="660066"/>
                </a:solidFill>
                <a:latin typeface="Tahoma" panose="020B0604030504040204" pitchFamily="34" charset="0"/>
              </a:rPr>
              <a:t>Decision Tree</a:t>
            </a:r>
            <a:r>
              <a:rPr lang="en-US" altLang="en-US" sz="1800">
                <a:solidFill>
                  <a:srgbClr val="FFFF66"/>
                </a:solidFill>
                <a:latin typeface="Tahoma" panose="020B0604030504040204" pitchFamily="34" charset="0"/>
              </a:rPr>
              <a:t> </a:t>
            </a:r>
            <a:r>
              <a:rPr lang="en-US" altLang="en-US" sz="1800">
                <a:solidFill>
                  <a:srgbClr val="FF00FF"/>
                </a:solidFill>
                <a:latin typeface="Tahoma" panose="020B0604030504040204" pitchFamily="34" charset="0"/>
              </a:rPr>
              <a:t>Naïve Bayes</a:t>
            </a:r>
            <a:endParaRPr lang="en-US" altLang="en-US" sz="1800">
              <a:solidFill>
                <a:srgbClr val="FFFF66"/>
              </a:solidFill>
              <a:latin typeface="Tahoma" panose="020B0604030504040204" pitchFamily="34" charset="0"/>
            </a:endParaRPr>
          </a:p>
          <a:p>
            <a:pPr eaLnBrk="0" hangingPunct="0"/>
            <a:r>
              <a:rPr lang="en-US" altLang="en-US" sz="1800">
                <a:solidFill>
                  <a:srgbClr val="FFFF66"/>
                </a:solidFill>
                <a:latin typeface="Tahoma" panose="020B0604030504040204" pitchFamily="34" charset="0"/>
              </a:rPr>
              <a:t>Find Similar</a:t>
            </a:r>
          </a:p>
        </p:txBody>
      </p:sp>
      <p:sp>
        <p:nvSpPr>
          <p:cNvPr id="979973" name="Rectangle 5">
            <a:extLst>
              <a:ext uri="{FF2B5EF4-FFF2-40B4-BE49-F238E27FC236}">
                <a16:creationId xmlns:a16="http://schemas.microsoft.com/office/drawing/2014/main" id="{5BC76010-9AD1-1D4A-8335-B70BA6A7D6AC}"/>
              </a:ext>
            </a:extLst>
          </p:cNvPr>
          <p:cNvSpPr>
            <a:spLocks noChangeArrowheads="1"/>
          </p:cNvSpPr>
          <p:nvPr/>
        </p:nvSpPr>
        <p:spPr bwMode="auto">
          <a:xfrm>
            <a:off x="3886200" y="6167735"/>
            <a:ext cx="13844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dirty="0">
                <a:latin typeface="+mn-lt"/>
              </a:rPr>
              <a:t>Precision </a:t>
            </a:r>
          </a:p>
        </p:txBody>
      </p:sp>
      <p:sp>
        <p:nvSpPr>
          <p:cNvPr id="979974" name="Rectangle 6">
            <a:extLst>
              <a:ext uri="{FF2B5EF4-FFF2-40B4-BE49-F238E27FC236}">
                <a16:creationId xmlns:a16="http://schemas.microsoft.com/office/drawing/2014/main" id="{3DE2B9B8-C1FE-0D49-8E27-14A2166AB0ED}"/>
              </a:ext>
            </a:extLst>
          </p:cNvPr>
          <p:cNvSpPr>
            <a:spLocks noChangeArrowheads="1"/>
          </p:cNvSpPr>
          <p:nvPr/>
        </p:nvSpPr>
        <p:spPr bwMode="auto">
          <a:xfrm>
            <a:off x="457200" y="3657600"/>
            <a:ext cx="974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a:latin typeface="Tahoma" panose="020B0604030504040204" pitchFamily="34" charset="0"/>
              </a:rPr>
              <a:t>Recall</a:t>
            </a:r>
          </a:p>
        </p:txBody>
      </p:sp>
    </p:spTree>
    <p:extLst>
      <p:ext uri="{BB962C8B-B14F-4D97-AF65-F5344CB8AC3E}">
        <p14:creationId xmlns:p14="http://schemas.microsoft.com/office/powerpoint/2010/main" val="1052897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994" name="Rectangle 2">
            <a:extLst>
              <a:ext uri="{FF2B5EF4-FFF2-40B4-BE49-F238E27FC236}">
                <a16:creationId xmlns:a16="http://schemas.microsoft.com/office/drawing/2014/main" id="{71C69FEE-EADE-DB44-BE06-D230091767C0}"/>
              </a:ext>
            </a:extLst>
          </p:cNvPr>
          <p:cNvSpPr>
            <a:spLocks noGrp="1" noChangeArrowheads="1"/>
          </p:cNvSpPr>
          <p:nvPr>
            <p:ph type="title"/>
          </p:nvPr>
        </p:nvSpPr>
        <p:spPr/>
        <p:txBody>
          <a:bodyPr/>
          <a:lstStyle/>
          <a:p>
            <a:r>
              <a:rPr lang="en-US" altLang="en-US"/>
              <a:t>ROC for Category - Crude</a:t>
            </a:r>
          </a:p>
        </p:txBody>
      </p:sp>
      <p:pic>
        <p:nvPicPr>
          <p:cNvPr id="980995" name="Picture 3">
            <a:extLst>
              <a:ext uri="{FF2B5EF4-FFF2-40B4-BE49-F238E27FC236}">
                <a16:creationId xmlns:a16="http://schemas.microsoft.com/office/drawing/2014/main" id="{0C977FBA-E97C-7844-99CB-77BBC50C5F9A}"/>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558925" y="1752600"/>
            <a:ext cx="6026150" cy="4876800"/>
          </a:xfrm>
          <a:noFill/>
          <a:ln/>
          <a:extLst>
            <a:ext uri="{91240B29-F687-4F45-9708-019B960494DF}">
              <a14:hiddenLine xmlns:a14="http://schemas.microsoft.com/office/drawing/2010/main" w="12700">
                <a:solidFill>
                  <a:schemeClr val="tx1"/>
                </a:solidFill>
                <a:miter lim="800000"/>
                <a:headEnd type="none" w="sm" len="sm"/>
                <a:tailEnd type="none" w="med" len="lg"/>
              </a14:hiddenLine>
            </a:ext>
          </a:extLst>
        </p:spPr>
      </p:pic>
      <p:sp>
        <p:nvSpPr>
          <p:cNvPr id="980996" name="Text Box 4">
            <a:extLst>
              <a:ext uri="{FF2B5EF4-FFF2-40B4-BE49-F238E27FC236}">
                <a16:creationId xmlns:a16="http://schemas.microsoft.com/office/drawing/2014/main" id="{BF336B0D-7141-8643-BD31-6B1A37B1F927}"/>
              </a:ext>
            </a:extLst>
          </p:cNvPr>
          <p:cNvSpPr txBox="1">
            <a:spLocks noChangeArrowheads="1"/>
          </p:cNvSpPr>
          <p:nvPr/>
        </p:nvSpPr>
        <p:spPr bwMode="auto">
          <a:xfrm>
            <a:off x="2362200" y="3810000"/>
            <a:ext cx="1828800" cy="1200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800">
                <a:solidFill>
                  <a:srgbClr val="66FFFF"/>
                </a:solidFill>
                <a:latin typeface="Tahoma" panose="020B0604030504040204" pitchFamily="34" charset="0"/>
              </a:rPr>
              <a:t>LSVM</a:t>
            </a:r>
            <a:endParaRPr lang="en-US" altLang="en-US" sz="1800">
              <a:latin typeface="Tahoma" panose="020B0604030504040204" pitchFamily="34" charset="0"/>
            </a:endParaRPr>
          </a:p>
          <a:p>
            <a:pPr eaLnBrk="0" hangingPunct="0"/>
            <a:r>
              <a:rPr lang="en-US" altLang="en-US" sz="1800">
                <a:solidFill>
                  <a:srgbClr val="660066"/>
                </a:solidFill>
                <a:latin typeface="Tahoma" panose="020B0604030504040204" pitchFamily="34" charset="0"/>
              </a:rPr>
              <a:t>Decision Tree</a:t>
            </a:r>
            <a:r>
              <a:rPr lang="en-US" altLang="en-US" sz="1800">
                <a:solidFill>
                  <a:srgbClr val="FFFF66"/>
                </a:solidFill>
                <a:latin typeface="Tahoma" panose="020B0604030504040204" pitchFamily="34" charset="0"/>
              </a:rPr>
              <a:t> </a:t>
            </a:r>
            <a:r>
              <a:rPr lang="en-US" altLang="en-US" sz="1800">
                <a:solidFill>
                  <a:srgbClr val="FF00FF"/>
                </a:solidFill>
                <a:latin typeface="Tahoma" panose="020B0604030504040204" pitchFamily="34" charset="0"/>
              </a:rPr>
              <a:t>Naïve Bayes</a:t>
            </a:r>
            <a:endParaRPr lang="en-US" altLang="en-US" sz="1800">
              <a:solidFill>
                <a:srgbClr val="FFFF66"/>
              </a:solidFill>
              <a:latin typeface="Tahoma" panose="020B0604030504040204" pitchFamily="34" charset="0"/>
            </a:endParaRPr>
          </a:p>
          <a:p>
            <a:pPr eaLnBrk="0" hangingPunct="0"/>
            <a:r>
              <a:rPr lang="en-US" altLang="en-US" sz="1800">
                <a:solidFill>
                  <a:srgbClr val="FFFF66"/>
                </a:solidFill>
                <a:latin typeface="Tahoma" panose="020B0604030504040204" pitchFamily="34" charset="0"/>
              </a:rPr>
              <a:t>Find Similar</a:t>
            </a:r>
          </a:p>
        </p:txBody>
      </p:sp>
      <p:sp>
        <p:nvSpPr>
          <p:cNvPr id="980997" name="Rectangle 5">
            <a:extLst>
              <a:ext uri="{FF2B5EF4-FFF2-40B4-BE49-F238E27FC236}">
                <a16:creationId xmlns:a16="http://schemas.microsoft.com/office/drawing/2014/main" id="{E8E37E6B-F730-4E4F-8941-7F8E7107BB3F}"/>
              </a:ext>
            </a:extLst>
          </p:cNvPr>
          <p:cNvSpPr>
            <a:spLocks noChangeArrowheads="1"/>
          </p:cNvSpPr>
          <p:nvPr/>
        </p:nvSpPr>
        <p:spPr bwMode="auto">
          <a:xfrm>
            <a:off x="3962400" y="6172200"/>
            <a:ext cx="1450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dirty="0">
                <a:latin typeface="Tahoma" panose="020B0604030504040204" pitchFamily="34" charset="0"/>
              </a:rPr>
              <a:t>Precision</a:t>
            </a:r>
            <a:r>
              <a:rPr lang="en-US" altLang="en-US" dirty="0">
                <a:latin typeface="Times New Roman" panose="02020603050405020304" pitchFamily="18" charset="0"/>
              </a:rPr>
              <a:t> </a:t>
            </a:r>
          </a:p>
        </p:txBody>
      </p:sp>
      <p:sp>
        <p:nvSpPr>
          <p:cNvPr id="980998" name="Rectangle 6">
            <a:extLst>
              <a:ext uri="{FF2B5EF4-FFF2-40B4-BE49-F238E27FC236}">
                <a16:creationId xmlns:a16="http://schemas.microsoft.com/office/drawing/2014/main" id="{575DA29E-304D-7948-968C-7C1662988AF6}"/>
              </a:ext>
            </a:extLst>
          </p:cNvPr>
          <p:cNvSpPr>
            <a:spLocks noChangeArrowheads="1"/>
          </p:cNvSpPr>
          <p:nvPr/>
        </p:nvSpPr>
        <p:spPr bwMode="auto">
          <a:xfrm>
            <a:off x="457200" y="3581400"/>
            <a:ext cx="974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a:latin typeface="Tahoma" panose="020B0604030504040204" pitchFamily="34" charset="0"/>
              </a:rPr>
              <a:t>Recall</a:t>
            </a:r>
          </a:p>
        </p:txBody>
      </p:sp>
    </p:spTree>
    <p:extLst>
      <p:ext uri="{BB962C8B-B14F-4D97-AF65-F5344CB8AC3E}">
        <p14:creationId xmlns:p14="http://schemas.microsoft.com/office/powerpoint/2010/main" val="1088411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018" name="Rectangle 2">
            <a:extLst>
              <a:ext uri="{FF2B5EF4-FFF2-40B4-BE49-F238E27FC236}">
                <a16:creationId xmlns:a16="http://schemas.microsoft.com/office/drawing/2014/main" id="{D6F0C65D-DC8B-FF4B-B157-378E47DEEE22}"/>
              </a:ext>
            </a:extLst>
          </p:cNvPr>
          <p:cNvSpPr>
            <a:spLocks noGrp="1" noChangeArrowheads="1"/>
          </p:cNvSpPr>
          <p:nvPr>
            <p:ph type="title"/>
          </p:nvPr>
        </p:nvSpPr>
        <p:spPr/>
        <p:txBody>
          <a:bodyPr/>
          <a:lstStyle/>
          <a:p>
            <a:r>
              <a:rPr lang="en-US" altLang="en-US"/>
              <a:t>ROC for Category - Ship</a:t>
            </a:r>
          </a:p>
        </p:txBody>
      </p:sp>
      <p:pic>
        <p:nvPicPr>
          <p:cNvPr id="982019" name="Picture 3">
            <a:extLst>
              <a:ext uri="{FF2B5EF4-FFF2-40B4-BE49-F238E27FC236}">
                <a16:creationId xmlns:a16="http://schemas.microsoft.com/office/drawing/2014/main" id="{63E428B1-3208-8645-B2EB-E4C256BA6949}"/>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558925" y="1752600"/>
            <a:ext cx="6026150" cy="4876800"/>
          </a:xfrm>
          <a:noFill/>
          <a:ln/>
          <a:extLst>
            <a:ext uri="{91240B29-F687-4F45-9708-019B960494DF}">
              <a14:hiddenLine xmlns:a14="http://schemas.microsoft.com/office/drawing/2010/main" w="12700">
                <a:solidFill>
                  <a:schemeClr val="tx1"/>
                </a:solidFill>
                <a:miter lim="800000"/>
                <a:headEnd type="none" w="sm" len="sm"/>
                <a:tailEnd type="none" w="med" len="lg"/>
              </a14:hiddenLine>
            </a:ext>
          </a:extLst>
        </p:spPr>
      </p:pic>
      <p:sp>
        <p:nvSpPr>
          <p:cNvPr id="982020" name="Text Box 4">
            <a:extLst>
              <a:ext uri="{FF2B5EF4-FFF2-40B4-BE49-F238E27FC236}">
                <a16:creationId xmlns:a16="http://schemas.microsoft.com/office/drawing/2014/main" id="{A62D7041-182C-3C48-B308-F16DE1225CF0}"/>
              </a:ext>
            </a:extLst>
          </p:cNvPr>
          <p:cNvSpPr txBox="1">
            <a:spLocks noChangeArrowheads="1"/>
          </p:cNvSpPr>
          <p:nvPr/>
        </p:nvSpPr>
        <p:spPr bwMode="auto">
          <a:xfrm>
            <a:off x="2362200" y="3810000"/>
            <a:ext cx="1828800" cy="1200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800">
                <a:solidFill>
                  <a:srgbClr val="66FFFF"/>
                </a:solidFill>
                <a:latin typeface="Tahoma" panose="020B0604030504040204" pitchFamily="34" charset="0"/>
              </a:rPr>
              <a:t>LSVM</a:t>
            </a:r>
            <a:endParaRPr lang="en-US" altLang="en-US" sz="1800">
              <a:latin typeface="Tahoma" panose="020B0604030504040204" pitchFamily="34" charset="0"/>
            </a:endParaRPr>
          </a:p>
          <a:p>
            <a:pPr eaLnBrk="0" hangingPunct="0"/>
            <a:r>
              <a:rPr lang="en-US" altLang="en-US" sz="1800">
                <a:solidFill>
                  <a:srgbClr val="660066"/>
                </a:solidFill>
                <a:latin typeface="Tahoma" panose="020B0604030504040204" pitchFamily="34" charset="0"/>
              </a:rPr>
              <a:t>Decision Tree</a:t>
            </a:r>
            <a:r>
              <a:rPr lang="en-US" altLang="en-US" sz="1800">
                <a:solidFill>
                  <a:srgbClr val="FFFF66"/>
                </a:solidFill>
                <a:latin typeface="Tahoma" panose="020B0604030504040204" pitchFamily="34" charset="0"/>
              </a:rPr>
              <a:t> </a:t>
            </a:r>
            <a:r>
              <a:rPr lang="en-US" altLang="en-US" sz="1800">
                <a:solidFill>
                  <a:srgbClr val="FF00FF"/>
                </a:solidFill>
                <a:latin typeface="Tahoma" panose="020B0604030504040204" pitchFamily="34" charset="0"/>
              </a:rPr>
              <a:t>Naïve Bayes</a:t>
            </a:r>
            <a:endParaRPr lang="en-US" altLang="en-US" sz="1800">
              <a:solidFill>
                <a:srgbClr val="FFFF66"/>
              </a:solidFill>
              <a:latin typeface="Tahoma" panose="020B0604030504040204" pitchFamily="34" charset="0"/>
            </a:endParaRPr>
          </a:p>
          <a:p>
            <a:pPr eaLnBrk="0" hangingPunct="0"/>
            <a:r>
              <a:rPr lang="en-US" altLang="en-US" sz="1800">
                <a:solidFill>
                  <a:srgbClr val="FFFF66"/>
                </a:solidFill>
                <a:latin typeface="Tahoma" panose="020B0604030504040204" pitchFamily="34" charset="0"/>
              </a:rPr>
              <a:t>Find Similar</a:t>
            </a:r>
          </a:p>
        </p:txBody>
      </p:sp>
      <p:sp>
        <p:nvSpPr>
          <p:cNvPr id="982021" name="Rectangle 5">
            <a:extLst>
              <a:ext uri="{FF2B5EF4-FFF2-40B4-BE49-F238E27FC236}">
                <a16:creationId xmlns:a16="http://schemas.microsoft.com/office/drawing/2014/main" id="{A202AC17-2F0C-8C45-92B7-3D6F1B82C631}"/>
              </a:ext>
            </a:extLst>
          </p:cNvPr>
          <p:cNvSpPr>
            <a:spLocks noChangeArrowheads="1"/>
          </p:cNvSpPr>
          <p:nvPr/>
        </p:nvSpPr>
        <p:spPr bwMode="auto">
          <a:xfrm>
            <a:off x="3962400" y="6172200"/>
            <a:ext cx="1450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dirty="0">
                <a:latin typeface="Tahoma" panose="020B0604030504040204" pitchFamily="34" charset="0"/>
              </a:rPr>
              <a:t>Precision</a:t>
            </a:r>
            <a:r>
              <a:rPr lang="en-US" altLang="en-US" dirty="0">
                <a:latin typeface="Times New Roman" panose="02020603050405020304" pitchFamily="18" charset="0"/>
              </a:rPr>
              <a:t> </a:t>
            </a:r>
          </a:p>
        </p:txBody>
      </p:sp>
      <p:sp>
        <p:nvSpPr>
          <p:cNvPr id="982022" name="Rectangle 6">
            <a:extLst>
              <a:ext uri="{FF2B5EF4-FFF2-40B4-BE49-F238E27FC236}">
                <a16:creationId xmlns:a16="http://schemas.microsoft.com/office/drawing/2014/main" id="{AA2AFFCB-9932-EC48-8CE4-84314A344E25}"/>
              </a:ext>
            </a:extLst>
          </p:cNvPr>
          <p:cNvSpPr>
            <a:spLocks noChangeArrowheads="1"/>
          </p:cNvSpPr>
          <p:nvPr/>
        </p:nvSpPr>
        <p:spPr bwMode="auto">
          <a:xfrm>
            <a:off x="457200" y="3581400"/>
            <a:ext cx="974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a:latin typeface="Tahoma" panose="020B0604030504040204" pitchFamily="34" charset="0"/>
              </a:rPr>
              <a:t>Recall</a:t>
            </a:r>
          </a:p>
        </p:txBody>
      </p:sp>
    </p:spTree>
    <p:extLst>
      <p:ext uri="{BB962C8B-B14F-4D97-AF65-F5344CB8AC3E}">
        <p14:creationId xmlns:p14="http://schemas.microsoft.com/office/powerpoint/2010/main" val="2239221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79B189FA-E22B-BD44-A9B9-6960888FA007}" type="slidenum">
              <a:rPr lang="en-US" sz="1200">
                <a:solidFill>
                  <a:srgbClr val="898989"/>
                </a:solidFill>
                <a:latin typeface="Calibri" charset="0"/>
              </a:rPr>
              <a:pPr eaLnBrk="1" hangingPunct="1"/>
              <a:t>3</a:t>
            </a:fld>
            <a:endParaRPr lang="en-US" sz="1200">
              <a:solidFill>
                <a:srgbClr val="898989"/>
              </a:solidFill>
              <a:latin typeface="Calibri" charset="0"/>
            </a:endParaRPr>
          </a:p>
        </p:txBody>
      </p:sp>
      <p:sp>
        <p:nvSpPr>
          <p:cNvPr id="46082" name="Rectangle 2"/>
          <p:cNvSpPr>
            <a:spLocks noGrp="1" noChangeArrowheads="1"/>
          </p:cNvSpPr>
          <p:nvPr>
            <p:ph type="body" idx="1"/>
          </p:nvPr>
        </p:nvSpPr>
        <p:spPr>
          <a:xfrm>
            <a:off x="685800" y="1600200"/>
            <a:ext cx="7772400" cy="4876800"/>
          </a:xfrm>
        </p:spPr>
        <p:txBody>
          <a:bodyPr/>
          <a:lstStyle/>
          <a:p>
            <a:pPr eaLnBrk="1" hangingPunct="1"/>
            <a:r>
              <a:rPr lang="en-US" sz="2100">
                <a:latin typeface="Calibri" charset="0"/>
                <a:ea typeface="ＭＳ Ｐゴシック" charset="0"/>
                <a:cs typeface="ＭＳ Ｐゴシック" charset="0"/>
              </a:rPr>
              <a:t>Most (over)used data set</a:t>
            </a:r>
          </a:p>
          <a:p>
            <a:pPr eaLnBrk="1" hangingPunct="1"/>
            <a:r>
              <a:rPr lang="en-US" sz="2100">
                <a:latin typeface="Calibri" charset="0"/>
                <a:ea typeface="ＭＳ Ｐゴシック" charset="0"/>
                <a:cs typeface="ＭＳ Ｐゴシック" charset="0"/>
              </a:rPr>
              <a:t>21578 documents</a:t>
            </a:r>
          </a:p>
          <a:p>
            <a:pPr eaLnBrk="1" hangingPunct="1"/>
            <a:r>
              <a:rPr lang="en-US" sz="2100">
                <a:latin typeface="Calibri" charset="0"/>
                <a:ea typeface="ＭＳ Ｐゴシック" charset="0"/>
                <a:cs typeface="ＭＳ Ｐゴシック" charset="0"/>
              </a:rPr>
              <a:t>9603 training, 3299 test articles (ModApte/Lewis split)</a:t>
            </a:r>
          </a:p>
          <a:p>
            <a:pPr eaLnBrk="1" hangingPunct="1"/>
            <a:r>
              <a:rPr lang="en-US" sz="2100">
                <a:latin typeface="Calibri" charset="0"/>
                <a:ea typeface="ＭＳ Ｐゴシック" charset="0"/>
                <a:cs typeface="ＭＳ Ｐゴシック" charset="0"/>
              </a:rPr>
              <a:t>118 categories</a:t>
            </a:r>
          </a:p>
          <a:p>
            <a:pPr lvl="1" eaLnBrk="1" hangingPunct="1"/>
            <a:r>
              <a:rPr lang="en-US" sz="2000">
                <a:latin typeface="Calibri" charset="0"/>
                <a:ea typeface="ＭＳ Ｐゴシック" charset="0"/>
              </a:rPr>
              <a:t>An article can be in more than one category</a:t>
            </a:r>
          </a:p>
          <a:p>
            <a:pPr lvl="1" eaLnBrk="1" hangingPunct="1"/>
            <a:r>
              <a:rPr lang="en-US" sz="2000">
                <a:latin typeface="Calibri" charset="0"/>
                <a:ea typeface="ＭＳ Ｐゴシック" charset="0"/>
              </a:rPr>
              <a:t>Learn 118 binary category distinctions</a:t>
            </a:r>
          </a:p>
          <a:p>
            <a:pPr eaLnBrk="1" hangingPunct="1"/>
            <a:r>
              <a:rPr lang="en-US" sz="2200">
                <a:latin typeface="Calibri" charset="0"/>
                <a:ea typeface="ＭＳ Ｐゴシック" charset="0"/>
                <a:cs typeface="ＭＳ Ｐゴシック" charset="0"/>
              </a:rPr>
              <a:t>Average document: about 90 types, 200 tokens</a:t>
            </a:r>
          </a:p>
          <a:p>
            <a:pPr eaLnBrk="1" hangingPunct="1"/>
            <a:r>
              <a:rPr lang="en-US" sz="2200">
                <a:latin typeface="Calibri" charset="0"/>
                <a:ea typeface="ＭＳ Ｐゴシック" charset="0"/>
                <a:cs typeface="ＭＳ Ｐゴシック" charset="0"/>
              </a:rPr>
              <a:t>Average number of classes assigned</a:t>
            </a:r>
          </a:p>
          <a:p>
            <a:pPr lvl="1" eaLnBrk="1" hangingPunct="1"/>
            <a:r>
              <a:rPr lang="en-US" sz="2000">
                <a:latin typeface="Calibri" charset="0"/>
                <a:ea typeface="ＭＳ Ｐゴシック" charset="0"/>
              </a:rPr>
              <a:t>1.24 for docs with at least one category</a:t>
            </a:r>
          </a:p>
          <a:p>
            <a:pPr eaLnBrk="1" hangingPunct="1"/>
            <a:r>
              <a:rPr lang="en-US" sz="2200">
                <a:latin typeface="Calibri" charset="0"/>
                <a:ea typeface="ＭＳ Ｐゴシック" charset="0"/>
                <a:cs typeface="ＭＳ Ｐゴシック" charset="0"/>
              </a:rPr>
              <a:t>Only about 10 out of 118 categories are large</a:t>
            </a:r>
          </a:p>
          <a:p>
            <a:pPr lvl="1" eaLnBrk="1" hangingPunct="1"/>
            <a:endParaRPr lang="en-US" sz="3400">
              <a:latin typeface="Calibri" charset="0"/>
              <a:ea typeface="ＭＳ Ｐゴシック" charset="0"/>
            </a:endParaRPr>
          </a:p>
          <a:p>
            <a:pPr lvl="1" eaLnBrk="1" hangingPunct="1">
              <a:spcBef>
                <a:spcPct val="0"/>
              </a:spcBef>
              <a:buFont typeface="Wingdings" charset="0"/>
              <a:buNone/>
            </a:pPr>
            <a:endParaRPr lang="en-US" sz="2000">
              <a:latin typeface="Calibri" charset="0"/>
              <a:ea typeface="ＭＳ Ｐゴシック" charset="0"/>
            </a:endParaRPr>
          </a:p>
          <a:p>
            <a:pPr eaLnBrk="1" hangingPunct="1"/>
            <a:endParaRPr lang="en-US" sz="3700">
              <a:latin typeface="Calibri" charset="0"/>
              <a:ea typeface="ＭＳ Ｐゴシック" charset="0"/>
              <a:cs typeface="ＭＳ Ｐゴシック" charset="0"/>
            </a:endParaRPr>
          </a:p>
          <a:p>
            <a:pPr eaLnBrk="1" hangingPunct="1"/>
            <a:endParaRPr lang="en-US" sz="3700">
              <a:latin typeface="Calibri" charset="0"/>
              <a:ea typeface="ＭＳ Ｐゴシック" charset="0"/>
              <a:cs typeface="ＭＳ Ｐゴシック" charset="0"/>
            </a:endParaRPr>
          </a:p>
        </p:txBody>
      </p:sp>
      <p:sp>
        <p:nvSpPr>
          <p:cNvPr id="46083" name="Text Box 3"/>
          <p:cNvSpPr txBox="1">
            <a:spLocks noChangeArrowheads="1"/>
          </p:cNvSpPr>
          <p:nvPr/>
        </p:nvSpPr>
        <p:spPr bwMode="auto">
          <a:xfrm>
            <a:off x="212725" y="5562600"/>
            <a:ext cx="245745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2000"/>
              <a:t>Common categories</a:t>
            </a:r>
          </a:p>
          <a:p>
            <a:pPr eaLnBrk="1" hangingPunct="1"/>
            <a:r>
              <a:rPr lang="en-US" sz="2000"/>
              <a:t>(#train, #test)</a:t>
            </a:r>
          </a:p>
        </p:txBody>
      </p:sp>
      <p:sp>
        <p:nvSpPr>
          <p:cNvPr id="46084" name="Rectangle 4"/>
          <p:cNvSpPr>
            <a:spLocks noGrp="1" noChangeArrowheads="1"/>
          </p:cNvSpPr>
          <p:nvPr>
            <p:ph type="title"/>
          </p:nvPr>
        </p:nvSpPr>
        <p:spPr/>
        <p:txBody>
          <a:bodyPr/>
          <a:lstStyle/>
          <a:p>
            <a:pPr eaLnBrk="1" hangingPunct="1"/>
            <a:r>
              <a:rPr lang="en-US" sz="3600" dirty="0">
                <a:latin typeface="Calibri" charset="0"/>
                <a:ea typeface="ＭＳ Ｐゴシック" charset="0"/>
                <a:cs typeface="ＭＳ Ｐゴシック" charset="0"/>
              </a:rPr>
              <a:t>Text Classification Evaluation: </a:t>
            </a:r>
            <a:br>
              <a:rPr lang="en-US" sz="3600" dirty="0">
                <a:latin typeface="Calibri" charset="0"/>
                <a:ea typeface="ＭＳ Ｐゴシック" charset="0"/>
                <a:cs typeface="ＭＳ Ｐゴシック" charset="0"/>
              </a:rPr>
            </a:br>
            <a:r>
              <a:rPr lang="en-US" sz="3600" dirty="0">
                <a:latin typeface="Calibri" charset="0"/>
                <a:ea typeface="ＭＳ Ｐゴシック" charset="0"/>
                <a:cs typeface="ＭＳ Ｐゴシック" charset="0"/>
              </a:rPr>
              <a:t>Classic Reuters-21578 Data Set </a:t>
            </a:r>
            <a:endParaRPr lang="en-US" sz="3500" dirty="0">
              <a:latin typeface="Calibri" charset="0"/>
              <a:ea typeface="ＭＳ Ｐゴシック" charset="0"/>
              <a:cs typeface="ＭＳ Ｐゴシック" charset="0"/>
            </a:endParaRPr>
          </a:p>
        </p:txBody>
      </p:sp>
      <p:sp>
        <p:nvSpPr>
          <p:cNvPr id="46085" name="Text Box 5"/>
          <p:cNvSpPr txBox="1">
            <a:spLocks noChangeArrowheads="1"/>
          </p:cNvSpPr>
          <p:nvPr/>
        </p:nvSpPr>
        <p:spPr bwMode="auto">
          <a:xfrm>
            <a:off x="3048000" y="5527675"/>
            <a:ext cx="3048000" cy="1314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a:buFontTx/>
              <a:buChar char="•"/>
            </a:pPr>
            <a:r>
              <a:rPr lang="en-US" sz="1600">
                <a:latin typeface="Tahoma" charset="0"/>
              </a:rPr>
              <a:t> Earn (2877, 1087) </a:t>
            </a:r>
          </a:p>
          <a:p>
            <a:pPr>
              <a:buFontTx/>
              <a:buChar char="•"/>
            </a:pPr>
            <a:r>
              <a:rPr lang="en-US" sz="1600">
                <a:latin typeface="Tahoma" charset="0"/>
              </a:rPr>
              <a:t> Acquisitions (1650, 179)</a:t>
            </a:r>
          </a:p>
          <a:p>
            <a:pPr>
              <a:buFontTx/>
              <a:buChar char="•"/>
            </a:pPr>
            <a:r>
              <a:rPr lang="en-US" sz="1600">
                <a:latin typeface="Tahoma" charset="0"/>
              </a:rPr>
              <a:t> Money-fx (538, 179)</a:t>
            </a:r>
          </a:p>
          <a:p>
            <a:pPr>
              <a:buFontTx/>
              <a:buChar char="•"/>
            </a:pPr>
            <a:r>
              <a:rPr lang="en-US" sz="1600">
                <a:latin typeface="Tahoma" charset="0"/>
              </a:rPr>
              <a:t> Grain (433, 149)</a:t>
            </a:r>
          </a:p>
          <a:p>
            <a:pPr>
              <a:buFontTx/>
              <a:buChar char="•"/>
            </a:pPr>
            <a:r>
              <a:rPr lang="en-US" sz="1600">
                <a:latin typeface="Tahoma" charset="0"/>
              </a:rPr>
              <a:t> Crude (389, 189)</a:t>
            </a:r>
            <a:endParaRPr lang="en-US" sz="1600">
              <a:latin typeface="Times New Roman" charset="0"/>
            </a:endParaRPr>
          </a:p>
        </p:txBody>
      </p:sp>
      <p:sp>
        <p:nvSpPr>
          <p:cNvPr id="46086" name="Text Box 6"/>
          <p:cNvSpPr txBox="1">
            <a:spLocks noChangeArrowheads="1"/>
          </p:cNvSpPr>
          <p:nvPr/>
        </p:nvSpPr>
        <p:spPr bwMode="auto">
          <a:xfrm>
            <a:off x="5638800" y="5543550"/>
            <a:ext cx="3352800" cy="1314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a:buFontTx/>
              <a:buChar char="•"/>
            </a:pPr>
            <a:r>
              <a:rPr lang="en-US" sz="1600">
                <a:latin typeface="Tahoma" charset="0"/>
              </a:rPr>
              <a:t> Trade (369,119)</a:t>
            </a:r>
          </a:p>
          <a:p>
            <a:pPr>
              <a:buFontTx/>
              <a:buChar char="•"/>
            </a:pPr>
            <a:r>
              <a:rPr lang="en-US" sz="1600">
                <a:latin typeface="Tahoma" charset="0"/>
              </a:rPr>
              <a:t> Interest (347, 131)</a:t>
            </a:r>
          </a:p>
          <a:p>
            <a:pPr>
              <a:buFontTx/>
              <a:buChar char="•"/>
            </a:pPr>
            <a:r>
              <a:rPr lang="en-US" sz="1600">
                <a:latin typeface="Tahoma" charset="0"/>
              </a:rPr>
              <a:t> Ship (197, 89)</a:t>
            </a:r>
          </a:p>
          <a:p>
            <a:pPr>
              <a:buFontTx/>
              <a:buChar char="•"/>
            </a:pPr>
            <a:r>
              <a:rPr lang="en-US" sz="1600">
                <a:latin typeface="Tahoma" charset="0"/>
              </a:rPr>
              <a:t> Wheat (212, 71)</a:t>
            </a:r>
          </a:p>
          <a:p>
            <a:pPr>
              <a:buFontTx/>
              <a:buChar char="•"/>
            </a:pPr>
            <a:r>
              <a:rPr lang="en-US" sz="1600">
                <a:latin typeface="Tahoma" charset="0"/>
              </a:rPr>
              <a:t> Corn (182, 56)</a:t>
            </a:r>
          </a:p>
        </p:txBody>
      </p:sp>
      <p:sp>
        <p:nvSpPr>
          <p:cNvPr id="46087"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15.2.4</a:t>
            </a:r>
          </a:p>
        </p:txBody>
      </p:sp>
    </p:spTree>
    <p:extLst>
      <p:ext uri="{BB962C8B-B14F-4D97-AF65-F5344CB8AC3E}">
        <p14:creationId xmlns:p14="http://schemas.microsoft.com/office/powerpoint/2010/main" val="4138501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pPr eaLnBrk="1" hangingPunct="1"/>
            <a:endParaRPr lang="en-US">
              <a:latin typeface="Calibri" charset="0"/>
              <a:ea typeface="ＭＳ Ｐゴシック" charset="0"/>
              <a:cs typeface="ＭＳ Ｐゴシック" charset="0"/>
            </a:endParaRPr>
          </a:p>
        </p:txBody>
      </p:sp>
      <p:sp>
        <p:nvSpPr>
          <p:cNvPr id="51202" name="Content Placeholder 2"/>
          <p:cNvSpPr>
            <a:spLocks noGrp="1"/>
          </p:cNvSpPr>
          <p:nvPr>
            <p:ph idx="1"/>
          </p:nvPr>
        </p:nvSpPr>
        <p:spPr/>
        <p:txBody>
          <a:bodyPr/>
          <a:lstStyle/>
          <a:p>
            <a:pPr eaLnBrk="1" hangingPunct="1"/>
            <a:endParaRPr lang="en-US">
              <a:latin typeface="Calibri" charset="0"/>
              <a:ea typeface="ＭＳ Ｐゴシック" charset="0"/>
              <a:cs typeface="ＭＳ Ｐゴシック" charset="0"/>
            </a:endParaRPr>
          </a:p>
        </p:txBody>
      </p:sp>
      <p:sp>
        <p:nvSpPr>
          <p:cNvPr id="51203"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8A01A95C-19D9-8D40-A3A6-2ECCF4FE1CF2}" type="slidenum">
              <a:rPr lang="en-US" sz="1200">
                <a:solidFill>
                  <a:srgbClr val="898989"/>
                </a:solidFill>
                <a:latin typeface="Calibri" charset="0"/>
              </a:rPr>
              <a:pPr eaLnBrk="1" hangingPunct="1"/>
              <a:t>30</a:t>
            </a:fld>
            <a:endParaRPr lang="en-US" sz="1200">
              <a:solidFill>
                <a:srgbClr val="898989"/>
              </a:solidFill>
              <a:latin typeface="Calibri" charset="0"/>
            </a:endParaRPr>
          </a:p>
        </p:txBody>
      </p:sp>
      <p:pic>
        <p:nvPicPr>
          <p:cNvPr id="5120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04800"/>
            <a:ext cx="8705850" cy="637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05"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15.2.4</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a:extLst>
              <a:ext uri="{FF2B5EF4-FFF2-40B4-BE49-F238E27FC236}">
                <a16:creationId xmlns:a16="http://schemas.microsoft.com/office/drawing/2014/main" id="{F301A3D2-B3BD-9644-9392-3808FE4F49A5}"/>
              </a:ext>
            </a:extLst>
          </p:cNvPr>
          <p:cNvSpPr>
            <a:spLocks noGrp="1" noChangeArrowheads="1"/>
          </p:cNvSpPr>
          <p:nvPr>
            <p:ph type="title"/>
          </p:nvPr>
        </p:nvSpPr>
        <p:spPr/>
        <p:txBody>
          <a:bodyPr>
            <a:normAutofit fontScale="90000"/>
          </a:bodyPr>
          <a:lstStyle/>
          <a:p>
            <a:r>
              <a:rPr lang="en-US" altLang="en-US" dirty="0"/>
              <a:t>The discriminative alternative: Logistic Regression and Support vector machines</a:t>
            </a:r>
          </a:p>
        </p:txBody>
      </p:sp>
      <mc:AlternateContent xmlns:mc="http://schemas.openxmlformats.org/markup-compatibility/2006">
        <mc:Choice xmlns:a14="http://schemas.microsoft.com/office/drawing/2010/main" Requires="a14">
          <p:sp>
            <p:nvSpPr>
              <p:cNvPr id="417795" name="Rectangle 3">
                <a:extLst>
                  <a:ext uri="{FF2B5EF4-FFF2-40B4-BE49-F238E27FC236}">
                    <a16:creationId xmlns:a16="http://schemas.microsoft.com/office/drawing/2014/main" id="{FC8E3E73-84EF-414B-AD72-72EFB41E0CA4}"/>
                  </a:ext>
                </a:extLst>
              </p:cNvPr>
              <p:cNvSpPr>
                <a:spLocks noGrp="1" noChangeArrowheads="1"/>
              </p:cNvSpPr>
              <p:nvPr>
                <p:ph type="body" idx="1"/>
              </p:nvPr>
            </p:nvSpPr>
            <p:spPr/>
            <p:txBody>
              <a:bodyPr/>
              <a:lstStyle/>
              <a:p>
                <a:r>
                  <a:rPr lang="en-US" altLang="en-US" dirty="0"/>
                  <a:t>Directly predict class conditional on words: </a:t>
                </a:r>
              </a:p>
              <a:p>
                <a:r>
                  <a:rPr lang="en-US" altLang="en-US" dirty="0"/>
                  <a:t>(Binary) Logistic Regression:</a:t>
                </a:r>
              </a:p>
              <a:p>
                <a:endParaRPr lang="en-US" altLang="en-US" dirty="0"/>
              </a:p>
              <a:p>
                <a:endParaRPr lang="en-US" altLang="en-US" dirty="0"/>
              </a:p>
              <a:p>
                <a:endParaRPr lang="en-US" altLang="en-US" dirty="0"/>
              </a:p>
              <a:p>
                <a:r>
                  <a:rPr lang="en-US" altLang="en-US" dirty="0"/>
                  <a:t>Tune parameters </a:t>
                </a:r>
                <a14:m>
                  <m:oMath xmlns:m="http://schemas.openxmlformats.org/officeDocument/2006/math">
                    <m:sSub>
                      <m:sSubPr>
                        <m:ctrlPr>
                          <a:rPr lang="en-US" altLang="en-US" i="1" dirty="0" smtClean="0">
                            <a:latin typeface="Cambria Math" panose="02040503050406030204" pitchFamily="18" charset="0"/>
                          </a:rPr>
                        </m:ctrlPr>
                      </m:sSubPr>
                      <m:e>
                        <m:r>
                          <a:rPr lang="en-US" altLang="en-US" i="1" dirty="0" smtClean="0">
                            <a:latin typeface="Cambria Math" panose="02040503050406030204" pitchFamily="18" charset="0"/>
                            <a:ea typeface="Cambria Math" panose="02040503050406030204" pitchFamily="18" charset="0"/>
                          </a:rPr>
                          <m:t>𝛽</m:t>
                        </m:r>
                      </m:e>
                      <m:sub>
                        <m:r>
                          <a:rPr lang="en-US" altLang="en-US" b="0" i="1" dirty="0" smtClean="0">
                            <a:latin typeface="Cambria Math" panose="02040503050406030204" pitchFamily="18" charset="0"/>
                          </a:rPr>
                          <m:t>𝑤</m:t>
                        </m:r>
                      </m:sub>
                    </m:sSub>
                  </m:oMath>
                </a14:m>
                <a:r>
                  <a:rPr lang="en-US" altLang="en-US" dirty="0"/>
                  <a:t> to optimize conditional likelihood or “margin” (SVM) in predicting classes</a:t>
                </a:r>
              </a:p>
              <a:p>
                <a:r>
                  <a:rPr lang="en-US" altLang="en-US" dirty="0"/>
                  <a:t>What a statistician would probably tell you to use if you said you had a categorical decision problem (like text categorization)</a:t>
                </a:r>
              </a:p>
            </p:txBody>
          </p:sp>
        </mc:Choice>
        <mc:Fallback>
          <p:sp>
            <p:nvSpPr>
              <p:cNvPr id="417795" name="Rectangle 3">
                <a:extLst>
                  <a:ext uri="{FF2B5EF4-FFF2-40B4-BE49-F238E27FC236}">
                    <a16:creationId xmlns:a16="http://schemas.microsoft.com/office/drawing/2014/main" id="{FC8E3E73-84EF-414B-AD72-72EFB41E0CA4}"/>
                  </a:ext>
                </a:extLst>
              </p:cNvPr>
              <p:cNvSpPr>
                <a:spLocks noGrp="1" noRot="1" noChangeAspect="1" noMove="1" noResize="1" noEditPoints="1" noAdjustHandles="1" noChangeArrowheads="1" noChangeShapeType="1" noTextEdit="1"/>
              </p:cNvSpPr>
              <p:nvPr>
                <p:ph type="body" idx="1"/>
              </p:nvPr>
            </p:nvSpPr>
            <p:spPr>
              <a:blipFill>
                <a:blip r:embed="rId3"/>
                <a:stretch>
                  <a:fillRect l="-1389" t="-1279" r="-772" b="-1535"/>
                </a:stretch>
              </a:blipFill>
            </p:spPr>
            <p:txBody>
              <a:bodyPr/>
              <a:lstStyle/>
              <a:p>
                <a:r>
                  <a:rPr lang="en-US">
                    <a:noFill/>
                  </a:rPr>
                  <a:t> </a:t>
                </a:r>
              </a:p>
            </p:txBody>
          </p:sp>
        </mc:Fallback>
      </mc:AlternateContent>
      <p:sp>
        <p:nvSpPr>
          <p:cNvPr id="5" name="Slide Number Placeholder 5">
            <a:extLst>
              <a:ext uri="{FF2B5EF4-FFF2-40B4-BE49-F238E27FC236}">
                <a16:creationId xmlns:a16="http://schemas.microsoft.com/office/drawing/2014/main" id="{31AC3132-43FC-9244-8710-52EE1673B199}"/>
              </a:ext>
            </a:extLst>
          </p:cNvPr>
          <p:cNvSpPr>
            <a:spLocks noGrp="1"/>
          </p:cNvSpPr>
          <p:nvPr>
            <p:ph type="sldNum" sz="quarter" idx="12"/>
          </p:nvPr>
        </p:nvSpPr>
        <p:spPr/>
        <p:txBody>
          <a:bodyPr/>
          <a:lstStyle/>
          <a:p>
            <a:fld id="{7250AAEC-8EEE-834D-AD0B-AD63B3E1161B}" type="slidenum">
              <a:rPr lang="en-US" altLang="en-US"/>
              <a:pPr/>
              <a:t>31</a:t>
            </a:fld>
            <a:endParaRPr lang="en-US" altLang="en-US"/>
          </a:p>
        </p:txBody>
      </p:sp>
      <p:graphicFrame>
        <p:nvGraphicFramePr>
          <p:cNvPr id="417796" name="Object 4">
            <a:extLst>
              <a:ext uri="{FF2B5EF4-FFF2-40B4-BE49-F238E27FC236}">
                <a16:creationId xmlns:a16="http://schemas.microsoft.com/office/drawing/2014/main" id="{3FA0D434-0C03-F048-A111-DC72B2492AC4}"/>
              </a:ext>
            </a:extLst>
          </p:cNvPr>
          <p:cNvGraphicFramePr>
            <a:graphicFrameLocks noChangeAspect="1"/>
          </p:cNvGraphicFramePr>
          <p:nvPr>
            <p:extLst>
              <p:ext uri="{D42A27DB-BD31-4B8C-83A1-F6EECF244321}">
                <p14:modId xmlns:p14="http://schemas.microsoft.com/office/powerpoint/2010/main" val="2513056355"/>
              </p:ext>
            </p:extLst>
          </p:nvPr>
        </p:nvGraphicFramePr>
        <p:xfrm>
          <a:off x="1676400" y="2743200"/>
          <a:ext cx="4533900" cy="1041400"/>
        </p:xfrm>
        <a:graphic>
          <a:graphicData uri="http://schemas.openxmlformats.org/presentationml/2006/ole">
            <mc:AlternateContent xmlns:mc="http://schemas.openxmlformats.org/markup-compatibility/2006">
              <mc:Choice xmlns:v="urn:schemas-microsoft-com:vml" Requires="v">
                <p:oleObj spid="_x0000_s79893" name="Equation" r:id="rId4" imgW="104444800" imgH="23990300" progId="Equation.DSMT4">
                  <p:embed/>
                </p:oleObj>
              </mc:Choice>
              <mc:Fallback>
                <p:oleObj name="Equation" r:id="rId4" imgW="104444800" imgH="23990300" progId="Equation.DSMT4">
                  <p:embed/>
                  <p:pic>
                    <p:nvPicPr>
                      <p:cNvPr id="417796" name="Object 4">
                        <a:extLst>
                          <a:ext uri="{FF2B5EF4-FFF2-40B4-BE49-F238E27FC236}">
                            <a16:creationId xmlns:a16="http://schemas.microsoft.com/office/drawing/2014/main" id="{3FA0D434-0C03-F048-A111-DC72B2492A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2743200"/>
                        <a:ext cx="45339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61998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B95A473-5919-734F-94C1-452AD3E74BEE}"/>
              </a:ext>
            </a:extLst>
          </p:cNvPr>
          <p:cNvSpPr>
            <a:spLocks noGrp="1"/>
          </p:cNvSpPr>
          <p:nvPr>
            <p:ph type="sldNum" sz="quarter" idx="12"/>
          </p:nvPr>
        </p:nvSpPr>
        <p:spPr/>
        <p:txBody>
          <a:bodyPr/>
          <a:lstStyle/>
          <a:p>
            <a:fld id="{BD308A25-DBF7-6B47-8BC4-DF1BF599EE6C}" type="slidenum">
              <a:rPr lang="en-US" altLang="en-US"/>
              <a:pPr/>
              <a:t>32</a:t>
            </a:fld>
            <a:endParaRPr lang="en-US" altLang="en-US"/>
          </a:p>
        </p:txBody>
      </p:sp>
      <p:sp>
        <p:nvSpPr>
          <p:cNvPr id="419842" name="Rectangle 2">
            <a:extLst>
              <a:ext uri="{FF2B5EF4-FFF2-40B4-BE49-F238E27FC236}">
                <a16:creationId xmlns:a16="http://schemas.microsoft.com/office/drawing/2014/main" id="{17F2FE94-144A-D741-9D15-213D56E808D7}"/>
              </a:ext>
            </a:extLst>
          </p:cNvPr>
          <p:cNvSpPr>
            <a:spLocks noGrp="1" noChangeArrowheads="1"/>
          </p:cNvSpPr>
          <p:nvPr>
            <p:ph type="title"/>
          </p:nvPr>
        </p:nvSpPr>
        <p:spPr/>
        <p:txBody>
          <a:bodyPr/>
          <a:lstStyle/>
          <a:p>
            <a:r>
              <a:rPr lang="en-US" altLang="en-US" dirty="0" err="1"/>
              <a:t>LogR</a:t>
            </a:r>
            <a:r>
              <a:rPr lang="en-US" altLang="en-US" dirty="0"/>
              <a:t>/SVM Performance</a:t>
            </a:r>
          </a:p>
        </p:txBody>
      </p:sp>
      <p:sp>
        <p:nvSpPr>
          <p:cNvPr id="419843" name="Rectangle 3">
            <a:extLst>
              <a:ext uri="{FF2B5EF4-FFF2-40B4-BE49-F238E27FC236}">
                <a16:creationId xmlns:a16="http://schemas.microsoft.com/office/drawing/2014/main" id="{00281F04-40A1-E046-AAD8-724B45A6CEE0}"/>
              </a:ext>
            </a:extLst>
          </p:cNvPr>
          <p:cNvSpPr>
            <a:spLocks noGrp="1" noChangeArrowheads="1"/>
          </p:cNvSpPr>
          <p:nvPr>
            <p:ph type="body" idx="1"/>
          </p:nvPr>
        </p:nvSpPr>
        <p:spPr/>
        <p:txBody>
          <a:bodyPr>
            <a:normAutofit lnSpcReduction="10000"/>
          </a:bodyPr>
          <a:lstStyle/>
          <a:p>
            <a:r>
              <a:rPr lang="en-US" altLang="en-US" dirty="0"/>
              <a:t>Early results with </a:t>
            </a:r>
            <a:r>
              <a:rPr lang="en-US" altLang="en-US" dirty="0" err="1"/>
              <a:t>LogR</a:t>
            </a:r>
            <a:r>
              <a:rPr lang="en-US" altLang="en-US" dirty="0"/>
              <a:t> were disappointing, because people didn’t understand the means to </a:t>
            </a:r>
            <a:r>
              <a:rPr lang="en-US" altLang="en-US" i="1" dirty="0"/>
              <a:t>regularize </a:t>
            </a:r>
            <a:r>
              <a:rPr lang="en-US" altLang="en-US" dirty="0"/>
              <a:t>(smooth) </a:t>
            </a:r>
            <a:r>
              <a:rPr lang="en-US" altLang="en-US" dirty="0" err="1"/>
              <a:t>LogR</a:t>
            </a:r>
            <a:r>
              <a:rPr lang="en-US" altLang="en-US" dirty="0"/>
              <a:t> to cope with </a:t>
            </a:r>
            <a:r>
              <a:rPr lang="en-US" altLang="en-US" b="1" dirty="0"/>
              <a:t>sparse textual features</a:t>
            </a:r>
          </a:p>
          <a:p>
            <a:r>
              <a:rPr lang="en-US" altLang="en-US" dirty="0"/>
              <a:t>Done right, </a:t>
            </a:r>
            <a:r>
              <a:rPr lang="en-US" altLang="en-US" dirty="0" err="1"/>
              <a:t>LogR</a:t>
            </a:r>
            <a:r>
              <a:rPr lang="en-US" altLang="en-US" dirty="0"/>
              <a:t> clearly outperforms NB in text categorization and batch filtering studies</a:t>
            </a:r>
          </a:p>
          <a:p>
            <a:r>
              <a:rPr lang="en-US" altLang="en-US" dirty="0"/>
              <a:t>SVMs were seen as the best general text classification method in the period c. 1997– 2005 </a:t>
            </a:r>
          </a:p>
          <a:p>
            <a:r>
              <a:rPr lang="en-US" altLang="en-US" dirty="0" err="1"/>
              <a:t>LogR</a:t>
            </a:r>
            <a:r>
              <a:rPr lang="en-US" altLang="en-US" dirty="0"/>
              <a:t> seems as good as SVMs (Tong &amp; </a:t>
            </a:r>
            <a:r>
              <a:rPr lang="en-US" altLang="en-US" dirty="0" err="1"/>
              <a:t>Oles</a:t>
            </a:r>
            <a:r>
              <a:rPr lang="en-US" altLang="en-US" dirty="0"/>
              <a:t> 2001)</a:t>
            </a:r>
          </a:p>
          <a:p>
            <a:r>
              <a:rPr lang="en-US" altLang="en-US" dirty="0"/>
              <a:t>But now challenged by:</a:t>
            </a:r>
          </a:p>
          <a:p>
            <a:pPr lvl="1"/>
            <a:r>
              <a:rPr lang="en-US" altLang="en-US" dirty="0"/>
              <a:t>Neural net methods (improve word similarity models)</a:t>
            </a:r>
          </a:p>
          <a:p>
            <a:pPr lvl="1"/>
            <a:r>
              <a:rPr lang="en-US" altLang="en-US" dirty="0"/>
              <a:t>Ensemble methods, e.g. </a:t>
            </a:r>
            <a:r>
              <a:rPr lang="en-US" altLang="en-US" b="1" dirty="0"/>
              <a:t>random forests, boosting</a:t>
            </a:r>
          </a:p>
        </p:txBody>
      </p:sp>
    </p:spTree>
    <p:extLst>
      <p:ext uri="{BB962C8B-B14F-4D97-AF65-F5344CB8AC3E}">
        <p14:creationId xmlns:p14="http://schemas.microsoft.com/office/powerpoint/2010/main" val="1176624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sz="3600" dirty="0">
                <a:ea typeface="ＭＳ Ｐゴシック" pitchFamily="34" charset="-128"/>
              </a:rPr>
              <a:t>Ensemble Methods</a:t>
            </a:r>
          </a:p>
        </p:txBody>
      </p:sp>
      <p:sp>
        <p:nvSpPr>
          <p:cNvPr id="5123" name="Content Placeholder 2"/>
          <p:cNvSpPr>
            <a:spLocks noGrp="1"/>
          </p:cNvSpPr>
          <p:nvPr>
            <p:ph idx="1"/>
          </p:nvPr>
        </p:nvSpPr>
        <p:spPr>
          <a:xfrm>
            <a:off x="457200" y="1752600"/>
            <a:ext cx="8229600" cy="4953000"/>
          </a:xfrm>
        </p:spPr>
        <p:txBody>
          <a:bodyPr/>
          <a:lstStyle/>
          <a:p>
            <a:pPr marL="0" indent="0">
              <a:lnSpc>
                <a:spcPct val="100000"/>
              </a:lnSpc>
              <a:buNone/>
            </a:pPr>
            <a:r>
              <a:rPr lang="en-US" sz="2400" dirty="0">
                <a:ea typeface="ＭＳ Ｐゴシック" pitchFamily="34" charset="-128"/>
              </a:rPr>
              <a:t>Are like </a:t>
            </a:r>
            <a:r>
              <a:rPr lang="en-US" sz="2400" b="1" dirty="0" err="1">
                <a:solidFill>
                  <a:srgbClr val="C00000"/>
                </a:solidFill>
                <a:ea typeface="ＭＳ Ｐゴシック" pitchFamily="34" charset="-128"/>
              </a:rPr>
              <a:t>Crowdsourced</a:t>
            </a:r>
            <a:r>
              <a:rPr lang="en-US" sz="2400" b="1" dirty="0">
                <a:solidFill>
                  <a:srgbClr val="C00000"/>
                </a:solidFill>
                <a:ea typeface="ＭＳ Ｐゴシック" pitchFamily="34" charset="-128"/>
              </a:rPr>
              <a:t> machine learning algorithms</a:t>
            </a:r>
            <a:r>
              <a:rPr lang="en-US" sz="2400" dirty="0">
                <a:ea typeface="ＭＳ Ｐゴシック" pitchFamily="34" charset="-128"/>
              </a:rPr>
              <a:t>:</a:t>
            </a:r>
          </a:p>
          <a:p>
            <a:pPr>
              <a:lnSpc>
                <a:spcPct val="100000"/>
              </a:lnSpc>
            </a:pPr>
            <a:r>
              <a:rPr lang="en-US" sz="2400" dirty="0">
                <a:ea typeface="ＭＳ Ｐゴシック" pitchFamily="34" charset="-128"/>
              </a:rPr>
              <a:t>Take a collection of simple or </a:t>
            </a:r>
            <a:r>
              <a:rPr lang="en-US" sz="2400" i="1" dirty="0">
                <a:ea typeface="ＭＳ Ｐゴシック" pitchFamily="34" charset="-128"/>
              </a:rPr>
              <a:t>weak</a:t>
            </a:r>
            <a:r>
              <a:rPr lang="en-US" sz="2400" dirty="0">
                <a:ea typeface="ＭＳ Ｐゴシック" pitchFamily="34" charset="-128"/>
              </a:rPr>
              <a:t> learners</a:t>
            </a:r>
          </a:p>
          <a:p>
            <a:pPr>
              <a:lnSpc>
                <a:spcPct val="100000"/>
              </a:lnSpc>
            </a:pPr>
            <a:r>
              <a:rPr lang="en-US" sz="2400" dirty="0">
                <a:ea typeface="ＭＳ Ｐゴシック" pitchFamily="34" charset="-128"/>
              </a:rPr>
              <a:t>Combine their results to make a single, better learner</a:t>
            </a:r>
          </a:p>
          <a:p>
            <a:pPr marL="0" indent="0">
              <a:lnSpc>
                <a:spcPct val="100000"/>
              </a:lnSpc>
              <a:buNone/>
            </a:pPr>
            <a:r>
              <a:rPr lang="en-US" sz="2400" dirty="0">
                <a:ea typeface="ＭＳ Ｐゴシック" pitchFamily="34" charset="-128"/>
              </a:rPr>
              <a:t>Types:</a:t>
            </a:r>
          </a:p>
          <a:p>
            <a:pPr>
              <a:lnSpc>
                <a:spcPct val="100000"/>
              </a:lnSpc>
            </a:pPr>
            <a:r>
              <a:rPr lang="en-US" sz="2400" b="1" dirty="0">
                <a:solidFill>
                  <a:srgbClr val="C00000"/>
                </a:solidFill>
                <a:ea typeface="ＭＳ Ｐゴシック" pitchFamily="34" charset="-128"/>
              </a:rPr>
              <a:t>Bagging: </a:t>
            </a:r>
            <a:r>
              <a:rPr lang="en-US" sz="2400" dirty="0">
                <a:ea typeface="ＭＳ Ｐゴシック" pitchFamily="34" charset="-128"/>
              </a:rPr>
              <a:t>train learners in parallel on different samples of the data, then combine by voting (discrete output) or by averaging (continuous output).</a:t>
            </a:r>
          </a:p>
          <a:p>
            <a:pPr>
              <a:lnSpc>
                <a:spcPct val="100000"/>
              </a:lnSpc>
            </a:pPr>
            <a:r>
              <a:rPr lang="en-US" sz="2400" b="1" dirty="0">
                <a:solidFill>
                  <a:srgbClr val="C00000"/>
                </a:solidFill>
                <a:ea typeface="ＭＳ Ｐゴシック" pitchFamily="34" charset="-128"/>
              </a:rPr>
              <a:t>Stacking:</a:t>
            </a:r>
            <a:r>
              <a:rPr lang="en-US" sz="2400" dirty="0">
                <a:ea typeface="ＭＳ Ｐゴシック" pitchFamily="34" charset="-128"/>
              </a:rPr>
              <a:t> feed output of first-level model(s) as features into a  second-stage learner like logistic regression. </a:t>
            </a:r>
          </a:p>
          <a:p>
            <a:pPr>
              <a:lnSpc>
                <a:spcPct val="100000"/>
              </a:lnSpc>
            </a:pPr>
            <a:r>
              <a:rPr lang="en-US" sz="2400" b="1" dirty="0">
                <a:solidFill>
                  <a:srgbClr val="C00000"/>
                </a:solidFill>
                <a:ea typeface="ＭＳ Ｐゴシック" pitchFamily="34" charset="-128"/>
              </a:rPr>
              <a:t>Boosting: </a:t>
            </a:r>
            <a:r>
              <a:rPr lang="en-US" sz="2400" dirty="0">
                <a:ea typeface="ＭＳ Ｐゴシック" pitchFamily="34" charset="-128"/>
              </a:rPr>
              <a:t>train subsequent learners on the filtered/weighted output of earlier learners so they fix the stuff that the earlier learners got wrong</a:t>
            </a:r>
          </a:p>
        </p:txBody>
      </p:sp>
    </p:spTree>
    <p:extLst>
      <p:ext uri="{BB962C8B-B14F-4D97-AF65-F5344CB8AC3E}">
        <p14:creationId xmlns:p14="http://schemas.microsoft.com/office/powerpoint/2010/main" val="30466252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a:xfrm>
            <a:off x="457200" y="0"/>
            <a:ext cx="8229600" cy="1143000"/>
          </a:xfrm>
        </p:spPr>
        <p:txBody>
          <a:bodyPr>
            <a:normAutofit/>
          </a:bodyPr>
          <a:lstStyle/>
          <a:p>
            <a:pPr eaLnBrk="1" hangingPunct="1"/>
            <a:r>
              <a:rPr lang="en-US" sz="4000" dirty="0"/>
              <a:t>Random Forests</a:t>
            </a:r>
          </a:p>
        </p:txBody>
      </p:sp>
      <p:sp>
        <p:nvSpPr>
          <p:cNvPr id="24579" name="Text Box 5"/>
          <p:cNvSpPr txBox="1">
            <a:spLocks noChangeArrowheads="1"/>
          </p:cNvSpPr>
          <p:nvPr/>
        </p:nvSpPr>
        <p:spPr bwMode="auto">
          <a:xfrm>
            <a:off x="301215" y="1759327"/>
            <a:ext cx="8509298" cy="4108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ts val="600"/>
              </a:spcBef>
              <a:spcAft>
                <a:spcPts val="600"/>
              </a:spcAft>
            </a:pPr>
            <a:r>
              <a:rPr lang="en-US" sz="2400" dirty="0">
                <a:latin typeface="+mn-lt"/>
              </a:rPr>
              <a:t>Grow K trees on datasets </a:t>
            </a:r>
            <a:r>
              <a:rPr lang="en-US" sz="2400" dirty="0">
                <a:solidFill>
                  <a:srgbClr val="C00000"/>
                </a:solidFill>
                <a:latin typeface="+mn-lt"/>
              </a:rPr>
              <a:t>sampled</a:t>
            </a:r>
            <a:r>
              <a:rPr lang="en-US" sz="2400" dirty="0">
                <a:latin typeface="+mn-lt"/>
              </a:rPr>
              <a:t> from the original dataset with replacement (bootstrap samples), p = number of features.</a:t>
            </a:r>
          </a:p>
          <a:p>
            <a:pPr marL="274320" indent="-274320" eaLnBrk="1" hangingPunct="1">
              <a:spcBef>
                <a:spcPts val="600"/>
              </a:spcBef>
              <a:spcAft>
                <a:spcPts val="600"/>
              </a:spcAft>
              <a:buFontTx/>
              <a:buChar char="•"/>
            </a:pPr>
            <a:r>
              <a:rPr lang="en-US" sz="2400" dirty="0">
                <a:latin typeface="+mn-lt"/>
              </a:rPr>
              <a:t>Draw K bootstrap samples of size N (size of original dataset)</a:t>
            </a:r>
          </a:p>
          <a:p>
            <a:pPr marL="274320" indent="-274320" eaLnBrk="1" hangingPunct="1">
              <a:spcBef>
                <a:spcPts val="600"/>
              </a:spcBef>
              <a:spcAft>
                <a:spcPts val="600"/>
              </a:spcAft>
              <a:buFontTx/>
              <a:buChar char="•"/>
            </a:pPr>
            <a:r>
              <a:rPr lang="en-US" sz="2400" dirty="0">
                <a:latin typeface="+mn-lt"/>
              </a:rPr>
              <a:t>Grow each Decision Tree, by selecting a </a:t>
            </a:r>
            <a:r>
              <a:rPr lang="en-US" sz="2400" dirty="0">
                <a:solidFill>
                  <a:srgbClr val="C00000"/>
                </a:solidFill>
                <a:latin typeface="+mn-lt"/>
              </a:rPr>
              <a:t>random set of m out of p features</a:t>
            </a:r>
            <a:r>
              <a:rPr lang="en-US" sz="2400" dirty="0">
                <a:latin typeface="+mn-lt"/>
              </a:rPr>
              <a:t> at each node, and choosing the best feature to split on.</a:t>
            </a:r>
          </a:p>
          <a:p>
            <a:pPr marL="731520" lvl="1" indent="-274320" eaLnBrk="1" hangingPunct="1">
              <a:spcBef>
                <a:spcPts val="600"/>
              </a:spcBef>
              <a:spcAft>
                <a:spcPts val="600"/>
              </a:spcAft>
              <a:buFontTx/>
              <a:buChar char="•"/>
            </a:pPr>
            <a:r>
              <a:rPr lang="en-US" dirty="0">
                <a:latin typeface="+mn-lt"/>
              </a:rPr>
              <a:t>Typically m might be e.g. sqrt(p) </a:t>
            </a:r>
          </a:p>
          <a:p>
            <a:pPr marL="274320" indent="-274320" eaLnBrk="1" hangingPunct="1">
              <a:spcBef>
                <a:spcPts val="600"/>
              </a:spcBef>
              <a:spcAft>
                <a:spcPts val="600"/>
              </a:spcAft>
              <a:buFontTx/>
              <a:buChar char="•"/>
            </a:pPr>
            <a:r>
              <a:rPr lang="en-US" sz="2400" b="1" dirty="0">
                <a:latin typeface="+mn-lt"/>
              </a:rPr>
              <a:t>Runtime:</a:t>
            </a:r>
            <a:r>
              <a:rPr lang="en-US" sz="2400" dirty="0">
                <a:latin typeface="+mn-lt"/>
              </a:rPr>
              <a:t> Aggregate the predictions of the trees (most popular vote) to produce the final class. </a:t>
            </a:r>
          </a:p>
          <a:p>
            <a:pPr marL="274320" indent="-274320" eaLnBrk="1" hangingPunct="1">
              <a:spcAft>
                <a:spcPts val="600"/>
              </a:spcAft>
              <a:buFontTx/>
              <a:buChar char="•"/>
            </a:pPr>
            <a:endParaRPr lang="en-US" sz="2400" dirty="0">
              <a:latin typeface="+mn-lt"/>
            </a:endParaRPr>
          </a:p>
        </p:txBody>
      </p:sp>
    </p:spTree>
    <p:extLst>
      <p:ext uri="{BB962C8B-B14F-4D97-AF65-F5344CB8AC3E}">
        <p14:creationId xmlns:p14="http://schemas.microsoft.com/office/powerpoint/2010/main" val="14215915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a:xfrm>
            <a:off x="457200" y="0"/>
            <a:ext cx="8229600" cy="1143000"/>
          </a:xfrm>
        </p:spPr>
        <p:txBody>
          <a:bodyPr>
            <a:normAutofit/>
          </a:bodyPr>
          <a:lstStyle/>
          <a:p>
            <a:pPr eaLnBrk="1" hangingPunct="1"/>
            <a:r>
              <a:rPr lang="en-US" sz="4000" dirty="0"/>
              <a:t>Random Forests</a:t>
            </a:r>
          </a:p>
        </p:txBody>
      </p:sp>
      <p:sp>
        <p:nvSpPr>
          <p:cNvPr id="24579" name="Text Box 5"/>
          <p:cNvSpPr txBox="1">
            <a:spLocks noChangeArrowheads="1"/>
          </p:cNvSpPr>
          <p:nvPr/>
        </p:nvSpPr>
        <p:spPr bwMode="auto">
          <a:xfrm>
            <a:off x="380999" y="1759327"/>
            <a:ext cx="8418755"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ts val="600"/>
              </a:spcBef>
              <a:spcAft>
                <a:spcPts val="600"/>
              </a:spcAft>
            </a:pPr>
            <a:r>
              <a:rPr lang="en-US" sz="2400" dirty="0">
                <a:latin typeface="+mn-lt"/>
              </a:rPr>
              <a:t>Principles: we want to take a </a:t>
            </a:r>
            <a:r>
              <a:rPr lang="en-US" sz="2400" dirty="0">
                <a:solidFill>
                  <a:srgbClr val="C00000"/>
                </a:solidFill>
                <a:latin typeface="+mn-lt"/>
              </a:rPr>
              <a:t>vote between different learners </a:t>
            </a:r>
            <a:r>
              <a:rPr lang="en-US" sz="2400" dirty="0">
                <a:latin typeface="+mn-lt"/>
              </a:rPr>
              <a:t>so we don’t want the models to be too similar. These two criteria ensure </a:t>
            </a:r>
            <a:r>
              <a:rPr lang="en-US" sz="2400" dirty="0">
                <a:solidFill>
                  <a:srgbClr val="C00000"/>
                </a:solidFill>
                <a:latin typeface="+mn-lt"/>
              </a:rPr>
              <a:t>diversity</a:t>
            </a:r>
            <a:r>
              <a:rPr lang="en-US" sz="2400" dirty="0">
                <a:latin typeface="+mn-lt"/>
              </a:rPr>
              <a:t> in the individual trees:</a:t>
            </a:r>
          </a:p>
          <a:p>
            <a:pPr marL="274320" indent="-274320" eaLnBrk="1" hangingPunct="1">
              <a:spcBef>
                <a:spcPts val="600"/>
              </a:spcBef>
              <a:spcAft>
                <a:spcPts val="600"/>
              </a:spcAft>
              <a:buFontTx/>
              <a:buChar char="•"/>
            </a:pPr>
            <a:r>
              <a:rPr lang="en-US" sz="2400" dirty="0">
                <a:latin typeface="+mn-lt"/>
              </a:rPr>
              <a:t>Data bagging: Draw K bootstrap samples of size N: </a:t>
            </a:r>
          </a:p>
          <a:p>
            <a:pPr marL="731520" lvl="1" indent="-274320" eaLnBrk="1" hangingPunct="1">
              <a:spcBef>
                <a:spcPts val="600"/>
              </a:spcBef>
              <a:spcAft>
                <a:spcPts val="600"/>
              </a:spcAft>
              <a:buFontTx/>
              <a:buChar char="•"/>
            </a:pPr>
            <a:r>
              <a:rPr lang="en-US" sz="2400" dirty="0">
                <a:solidFill>
                  <a:schemeClr val="tx2"/>
                </a:solidFill>
                <a:latin typeface="+mn-lt"/>
              </a:rPr>
              <a:t>Each tree is trained on different data.</a:t>
            </a:r>
          </a:p>
          <a:p>
            <a:pPr marL="274320" indent="-274320" eaLnBrk="1" hangingPunct="1">
              <a:spcBef>
                <a:spcPts val="600"/>
              </a:spcBef>
              <a:spcAft>
                <a:spcPts val="600"/>
              </a:spcAft>
              <a:buFontTx/>
              <a:buChar char="•"/>
            </a:pPr>
            <a:r>
              <a:rPr lang="en-US" sz="2400" dirty="0">
                <a:latin typeface="+mn-lt"/>
              </a:rPr>
              <a:t>Feature bagging: Grow a Decision Tree, by selecting a </a:t>
            </a:r>
            <a:r>
              <a:rPr lang="en-US" sz="2400" dirty="0">
                <a:solidFill>
                  <a:srgbClr val="C00000"/>
                </a:solidFill>
                <a:latin typeface="+mn-lt"/>
              </a:rPr>
              <a:t>random set of m out of p features</a:t>
            </a:r>
            <a:r>
              <a:rPr lang="en-US" sz="2400" dirty="0">
                <a:latin typeface="+mn-lt"/>
              </a:rPr>
              <a:t> at each node, and choosing the best feature to split on.</a:t>
            </a:r>
          </a:p>
          <a:p>
            <a:pPr marL="731520" lvl="1" indent="-274320" eaLnBrk="1" hangingPunct="1">
              <a:spcBef>
                <a:spcPts val="600"/>
              </a:spcBef>
              <a:spcAft>
                <a:spcPts val="600"/>
              </a:spcAft>
              <a:buFontTx/>
              <a:buChar char="•"/>
            </a:pPr>
            <a:r>
              <a:rPr lang="en-US" sz="2400" dirty="0">
                <a:solidFill>
                  <a:schemeClr val="tx2"/>
                </a:solidFill>
                <a:latin typeface="+mn-lt"/>
              </a:rPr>
              <a:t>Corresponding nodes in different trees (usually) can’t use the same feature to split.</a:t>
            </a:r>
          </a:p>
        </p:txBody>
      </p:sp>
    </p:spTree>
    <p:extLst>
      <p:ext uri="{BB962C8B-B14F-4D97-AF65-F5344CB8AC3E}">
        <p14:creationId xmlns:p14="http://schemas.microsoft.com/office/powerpoint/2010/main" val="790411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a:xfrm>
            <a:off x="457200" y="0"/>
            <a:ext cx="8229600" cy="1143000"/>
          </a:xfrm>
        </p:spPr>
        <p:txBody>
          <a:bodyPr>
            <a:normAutofit/>
          </a:bodyPr>
          <a:lstStyle/>
          <a:p>
            <a:pPr eaLnBrk="1" hangingPunct="1"/>
            <a:r>
              <a:rPr lang="en-US" sz="4000" dirty="0"/>
              <a:t>Random Forests</a:t>
            </a:r>
          </a:p>
        </p:txBody>
      </p:sp>
      <p:sp>
        <p:nvSpPr>
          <p:cNvPr id="24579" name="Text Box 5"/>
          <p:cNvSpPr txBox="1">
            <a:spLocks noChangeArrowheads="1"/>
          </p:cNvSpPr>
          <p:nvPr/>
        </p:nvSpPr>
        <p:spPr bwMode="auto">
          <a:xfrm>
            <a:off x="338666" y="1769507"/>
            <a:ext cx="8500534"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342900" indent="-342900" eaLnBrk="1" hangingPunct="1">
              <a:spcBef>
                <a:spcPts val="600"/>
              </a:spcBef>
              <a:spcAft>
                <a:spcPts val="600"/>
              </a:spcAft>
              <a:buFont typeface="Arial" panose="020B0604020202020204" pitchFamily="34" charset="0"/>
              <a:buChar char="•"/>
            </a:pPr>
            <a:r>
              <a:rPr lang="en-US" sz="2400" b="1" dirty="0">
                <a:solidFill>
                  <a:srgbClr val="3E9430"/>
                </a:solidFill>
                <a:latin typeface="+mn-lt"/>
              </a:rPr>
              <a:t>Very popular in practice, </a:t>
            </a:r>
            <a:r>
              <a:rPr lang="en-US" sz="2400" dirty="0">
                <a:latin typeface="+mn-lt"/>
              </a:rPr>
              <a:t>at one point the most popular classifier for dense data (&lt;= a few thousand features)</a:t>
            </a:r>
          </a:p>
          <a:p>
            <a:pPr marL="342900" indent="-342900" eaLnBrk="1" hangingPunct="1">
              <a:spcBef>
                <a:spcPts val="600"/>
              </a:spcBef>
              <a:spcAft>
                <a:spcPts val="600"/>
              </a:spcAft>
              <a:buFont typeface="Arial" panose="020B0604020202020204" pitchFamily="34" charset="0"/>
              <a:buChar char="•"/>
            </a:pPr>
            <a:r>
              <a:rPr lang="en-US" sz="2400" b="1" dirty="0">
                <a:solidFill>
                  <a:srgbClr val="3E9430"/>
                </a:solidFill>
                <a:latin typeface="+mn-lt"/>
              </a:rPr>
              <a:t>Easy to implement </a:t>
            </a:r>
            <a:r>
              <a:rPr lang="en-US" sz="2400" dirty="0">
                <a:latin typeface="+mn-lt"/>
              </a:rPr>
              <a:t>(train a lot of trees). </a:t>
            </a:r>
          </a:p>
          <a:p>
            <a:pPr marL="342900" indent="-342900" eaLnBrk="1" hangingPunct="1">
              <a:spcBef>
                <a:spcPts val="600"/>
              </a:spcBef>
              <a:spcAft>
                <a:spcPts val="600"/>
              </a:spcAft>
              <a:buFont typeface="Arial" panose="020B0604020202020204" pitchFamily="34" charset="0"/>
              <a:buChar char="•"/>
            </a:pPr>
            <a:r>
              <a:rPr lang="en-US" sz="2400" b="1" dirty="0">
                <a:solidFill>
                  <a:srgbClr val="3E9430"/>
                </a:solidFill>
                <a:latin typeface="+mn-lt"/>
              </a:rPr>
              <a:t>Parallelizes easily </a:t>
            </a:r>
            <a:r>
              <a:rPr lang="en-US" sz="2400" dirty="0">
                <a:latin typeface="+mn-lt"/>
              </a:rPr>
              <a:t>(but not necessarily efficiently). </a:t>
            </a:r>
            <a:r>
              <a:rPr lang="en-US" dirty="0">
                <a:latin typeface="+mn-lt"/>
              </a:rPr>
              <a:t>Good match for MapReduce.</a:t>
            </a:r>
            <a:endParaRPr lang="en-US" sz="2400" dirty="0">
              <a:latin typeface="+mn-lt"/>
            </a:endParaRPr>
          </a:p>
          <a:p>
            <a:pPr marL="342900" indent="-342900" eaLnBrk="1" hangingPunct="1">
              <a:spcBef>
                <a:spcPts val="600"/>
              </a:spcBef>
              <a:spcAft>
                <a:spcPts val="600"/>
              </a:spcAft>
              <a:buFont typeface="Arial" panose="020B0604020202020204" pitchFamily="34" charset="0"/>
              <a:buChar char="•"/>
            </a:pPr>
            <a:r>
              <a:rPr lang="en-US" sz="2400" b="1" dirty="0">
                <a:solidFill>
                  <a:srgbClr val="C00000"/>
                </a:solidFill>
                <a:latin typeface="+mn-lt"/>
              </a:rPr>
              <a:t>Now not quite state-of-the-art accuracy </a:t>
            </a:r>
            <a:r>
              <a:rPr lang="en-US" sz="2400" dirty="0">
                <a:latin typeface="+mn-lt"/>
              </a:rPr>
              <a:t>– Gradient-boosted trees (less features) and Deep NNs (vision, speech, language, …) generally do better</a:t>
            </a:r>
            <a:endParaRPr lang="en-US" dirty="0">
              <a:latin typeface="+mn-lt"/>
            </a:endParaRPr>
          </a:p>
          <a:p>
            <a:pPr marL="342900" indent="-342900" eaLnBrk="1" hangingPunct="1">
              <a:spcBef>
                <a:spcPts val="600"/>
              </a:spcBef>
              <a:spcAft>
                <a:spcPts val="600"/>
              </a:spcAft>
              <a:buFont typeface="Arial" panose="020B0604020202020204" pitchFamily="34" charset="0"/>
              <a:buChar char="•"/>
            </a:pPr>
            <a:r>
              <a:rPr lang="en-US" sz="2400" b="1" dirty="0">
                <a:solidFill>
                  <a:srgbClr val="C00000"/>
                </a:solidFill>
                <a:latin typeface="+mn-lt"/>
              </a:rPr>
              <a:t>Needs many passes over the data </a:t>
            </a:r>
            <a:r>
              <a:rPr lang="en-US" sz="2400" dirty="0">
                <a:latin typeface="+mn-lt"/>
              </a:rPr>
              <a:t>– at least the max depth of the trees. (&lt;&lt; boosted trees though)</a:t>
            </a:r>
          </a:p>
          <a:p>
            <a:pPr marL="342900" indent="-342900" eaLnBrk="1" hangingPunct="1">
              <a:spcBef>
                <a:spcPts val="600"/>
              </a:spcBef>
              <a:spcAft>
                <a:spcPts val="600"/>
              </a:spcAft>
              <a:buFont typeface="Arial" panose="020B0604020202020204" pitchFamily="34" charset="0"/>
              <a:buChar char="•"/>
            </a:pPr>
            <a:r>
              <a:rPr lang="en-US" sz="2400" b="1" dirty="0">
                <a:solidFill>
                  <a:srgbClr val="C00000"/>
                </a:solidFill>
                <a:latin typeface="+mn-lt"/>
              </a:rPr>
              <a:t>Easy to overfit </a:t>
            </a:r>
            <a:r>
              <a:rPr lang="en-US" sz="2400" dirty="0">
                <a:latin typeface="+mn-lt"/>
              </a:rPr>
              <a:t>– need to balance accuracy/fit tradeoff.</a:t>
            </a:r>
          </a:p>
        </p:txBody>
      </p:sp>
    </p:spTree>
    <p:extLst>
      <p:ext uri="{BB962C8B-B14F-4D97-AF65-F5344CB8AC3E}">
        <p14:creationId xmlns:p14="http://schemas.microsoft.com/office/powerpoint/2010/main" val="37590703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a:xfrm>
            <a:off x="457200" y="0"/>
            <a:ext cx="8229600" cy="1143000"/>
          </a:xfrm>
        </p:spPr>
        <p:txBody>
          <a:bodyPr>
            <a:normAutofit/>
          </a:bodyPr>
          <a:lstStyle/>
          <a:p>
            <a:pPr eaLnBrk="1" hangingPunct="1"/>
            <a:r>
              <a:rPr lang="en-US" sz="4000" dirty="0"/>
              <a:t>Boosted Decision Trees</a:t>
            </a:r>
          </a:p>
        </p:txBody>
      </p:sp>
      <p:sp>
        <p:nvSpPr>
          <p:cNvPr id="24579" name="Text Box 5"/>
          <p:cNvSpPr txBox="1">
            <a:spLocks noChangeArrowheads="1"/>
          </p:cNvSpPr>
          <p:nvPr/>
        </p:nvSpPr>
        <p:spPr bwMode="auto">
          <a:xfrm>
            <a:off x="372533" y="1860352"/>
            <a:ext cx="8314267"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342900" indent="-342900" eaLnBrk="1" hangingPunct="1">
              <a:spcBef>
                <a:spcPts val="600"/>
              </a:spcBef>
              <a:spcAft>
                <a:spcPts val="600"/>
              </a:spcAft>
              <a:buFont typeface="Arial" panose="020B0604020202020204" pitchFamily="34" charset="0"/>
              <a:buChar char="•"/>
            </a:pPr>
            <a:r>
              <a:rPr lang="en-US" sz="2400" dirty="0">
                <a:latin typeface="+mn-lt"/>
              </a:rPr>
              <a:t>A more recent alternative to random Forests</a:t>
            </a:r>
          </a:p>
          <a:p>
            <a:pPr marL="342900" indent="-342900" eaLnBrk="1" hangingPunct="1">
              <a:spcBef>
                <a:spcPts val="600"/>
              </a:spcBef>
              <a:spcAft>
                <a:spcPts val="600"/>
              </a:spcAft>
              <a:buFont typeface="Arial" panose="020B0604020202020204" pitchFamily="34" charset="0"/>
              <a:buChar char="•"/>
            </a:pPr>
            <a:r>
              <a:rPr lang="en-US" sz="2400" dirty="0">
                <a:latin typeface="+mn-lt"/>
              </a:rPr>
              <a:t>In contrast to RFs whose trees are trained </a:t>
            </a:r>
            <a:r>
              <a:rPr lang="en-US" sz="2400" b="1" dirty="0">
                <a:solidFill>
                  <a:srgbClr val="C00000"/>
                </a:solidFill>
                <a:latin typeface="+mn-lt"/>
              </a:rPr>
              <a:t>independently</a:t>
            </a:r>
            <a:r>
              <a:rPr lang="en-US" sz="2400" dirty="0">
                <a:latin typeface="+mn-lt"/>
              </a:rPr>
              <a:t>, BDT trees are trained </a:t>
            </a:r>
            <a:r>
              <a:rPr lang="en-US" sz="2400" b="1" dirty="0">
                <a:solidFill>
                  <a:srgbClr val="C00000"/>
                </a:solidFill>
                <a:latin typeface="+mn-lt"/>
              </a:rPr>
              <a:t>sequentially</a:t>
            </a:r>
            <a:r>
              <a:rPr lang="en-US" sz="2400" dirty="0">
                <a:latin typeface="+mn-lt"/>
              </a:rPr>
              <a:t> by </a:t>
            </a:r>
            <a:r>
              <a:rPr lang="en-US" sz="2400" b="1" dirty="0">
                <a:solidFill>
                  <a:srgbClr val="C00000"/>
                </a:solidFill>
                <a:latin typeface="+mn-lt"/>
              </a:rPr>
              <a:t>boosting</a:t>
            </a:r>
            <a:r>
              <a:rPr lang="en-US" sz="2400" dirty="0">
                <a:latin typeface="+mn-lt"/>
              </a:rPr>
              <a:t>: </a:t>
            </a:r>
          </a:p>
          <a:p>
            <a:pPr marL="800100" lvl="1" indent="-342900" eaLnBrk="1" hangingPunct="1">
              <a:spcBef>
                <a:spcPts val="600"/>
              </a:spcBef>
              <a:spcAft>
                <a:spcPts val="600"/>
              </a:spcAft>
              <a:buFont typeface="Arial" panose="020B0604020202020204" pitchFamily="34" charset="0"/>
              <a:buChar char="•"/>
            </a:pPr>
            <a:r>
              <a:rPr lang="en-US" dirty="0">
                <a:latin typeface="+mn-lt"/>
              </a:rPr>
              <a:t>Each successive tree is trained on weighted data which emphasizes instances incorrectly labeled by the previous trees. </a:t>
            </a:r>
          </a:p>
          <a:p>
            <a:pPr marL="342900" indent="-342900" eaLnBrk="1" hangingPunct="1">
              <a:spcBef>
                <a:spcPts val="600"/>
              </a:spcBef>
              <a:spcAft>
                <a:spcPts val="600"/>
              </a:spcAft>
              <a:buFont typeface="Arial" panose="020B0604020202020204" pitchFamily="34" charset="0"/>
              <a:buChar char="•"/>
            </a:pPr>
            <a:r>
              <a:rPr lang="en-US" sz="2400" dirty="0">
                <a:latin typeface="+mn-lt"/>
              </a:rPr>
              <a:t>Both methods can produce very high-quality models</a:t>
            </a:r>
          </a:p>
          <a:p>
            <a:pPr marL="342900" indent="-342900" eaLnBrk="1" hangingPunct="1">
              <a:spcBef>
                <a:spcPts val="600"/>
              </a:spcBef>
              <a:spcAft>
                <a:spcPts val="600"/>
              </a:spcAft>
              <a:buFont typeface="Arial" panose="020B0604020202020204" pitchFamily="34" charset="0"/>
              <a:buChar char="•"/>
            </a:pPr>
            <a:r>
              <a:rPr lang="en-US" dirty="0">
                <a:latin typeface="+mn-lt"/>
              </a:rPr>
              <a:t>But boosted decision trees are now normally the method of choice for datasets with a medium number of features</a:t>
            </a:r>
          </a:p>
        </p:txBody>
      </p:sp>
    </p:spTree>
    <p:extLst>
      <p:ext uri="{BB962C8B-B14F-4D97-AF65-F5344CB8AC3E}">
        <p14:creationId xmlns:p14="http://schemas.microsoft.com/office/powerpoint/2010/main" val="3532889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title" idx="4294967295"/>
          </p:nvPr>
        </p:nvSpPr>
        <p:spPr>
          <a:xfrm>
            <a:off x="0" y="0"/>
            <a:ext cx="8229600" cy="1143000"/>
          </a:xfrm>
        </p:spPr>
        <p:txBody>
          <a:bodyPr>
            <a:normAutofit/>
          </a:bodyPr>
          <a:lstStyle/>
          <a:p>
            <a:pPr eaLnBrk="1" hangingPunct="1"/>
            <a:r>
              <a:rPr lang="en-US" sz="4000" dirty="0">
                <a:latin typeface="+mn-lt"/>
              </a:rPr>
              <a:t>Random Forests vs Boosted Trees</a:t>
            </a:r>
          </a:p>
        </p:txBody>
      </p:sp>
      <p:sp>
        <p:nvSpPr>
          <p:cNvPr id="24579" name="Text Box 5"/>
          <p:cNvSpPr txBox="1">
            <a:spLocks noChangeArrowheads="1"/>
          </p:cNvSpPr>
          <p:nvPr/>
        </p:nvSpPr>
        <p:spPr bwMode="auto">
          <a:xfrm>
            <a:off x="372533" y="1143000"/>
            <a:ext cx="8314267"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342900" indent="-342900" eaLnBrk="1" hangingPunct="1">
              <a:spcBef>
                <a:spcPts val="600"/>
              </a:spcBef>
              <a:spcAft>
                <a:spcPts val="600"/>
              </a:spcAft>
              <a:buFont typeface="Arial" panose="020B0604020202020204" pitchFamily="34" charset="0"/>
              <a:buChar char="•"/>
            </a:pPr>
            <a:r>
              <a:rPr lang="en-US" sz="2400" dirty="0">
                <a:latin typeface="+mn-lt"/>
              </a:rPr>
              <a:t>The “geometry” of the methods is very different:</a:t>
            </a:r>
          </a:p>
          <a:p>
            <a:pPr marL="342900" indent="-342900" eaLnBrk="1" hangingPunct="1">
              <a:spcBef>
                <a:spcPts val="600"/>
              </a:spcBef>
              <a:spcAft>
                <a:spcPts val="600"/>
              </a:spcAft>
              <a:buFont typeface="Arial" panose="020B0604020202020204" pitchFamily="34" charset="0"/>
              <a:buChar char="•"/>
            </a:pPr>
            <a:r>
              <a:rPr lang="en-US" sz="2400" dirty="0">
                <a:latin typeface="+mn-lt"/>
              </a:rPr>
              <a:t>Random forest use 10’s of deep, large trees:</a:t>
            </a:r>
          </a:p>
        </p:txBody>
      </p:sp>
      <p:sp>
        <p:nvSpPr>
          <p:cNvPr id="2" name="Isosceles Triangle 1"/>
          <p:cNvSpPr/>
          <p:nvPr/>
        </p:nvSpPr>
        <p:spPr>
          <a:xfrm>
            <a:off x="2328329" y="2510366"/>
            <a:ext cx="1710269" cy="1443568"/>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Isosceles Triangle 4"/>
          <p:cNvSpPr/>
          <p:nvPr/>
        </p:nvSpPr>
        <p:spPr>
          <a:xfrm>
            <a:off x="6824065" y="2510366"/>
            <a:ext cx="1710269" cy="1443568"/>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Isosceles Triangle 6"/>
          <p:cNvSpPr/>
          <p:nvPr/>
        </p:nvSpPr>
        <p:spPr>
          <a:xfrm>
            <a:off x="4351865" y="2510366"/>
            <a:ext cx="1710269" cy="1443568"/>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6087604" y="3122937"/>
            <a:ext cx="609462" cy="830997"/>
          </a:xfrm>
          <a:prstGeom prst="rect">
            <a:avLst/>
          </a:prstGeom>
          <a:noFill/>
        </p:spPr>
        <p:txBody>
          <a:bodyPr wrap="none" rtlCol="0">
            <a:spAutoFit/>
          </a:bodyPr>
          <a:lstStyle/>
          <a:p>
            <a:r>
              <a:rPr lang="en-US" sz="4800" dirty="0">
                <a:latin typeface="+mn-lt"/>
              </a:rPr>
              <a:t>…</a:t>
            </a:r>
          </a:p>
        </p:txBody>
      </p:sp>
      <p:sp>
        <p:nvSpPr>
          <p:cNvPr id="4" name="Left Brace 3"/>
          <p:cNvSpPr/>
          <p:nvPr/>
        </p:nvSpPr>
        <p:spPr>
          <a:xfrm>
            <a:off x="1780423" y="2493485"/>
            <a:ext cx="403977" cy="1443568"/>
          </a:xfrm>
          <a:prstGeom prst="lef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1049866" y="2905541"/>
            <a:ext cx="1021690" cy="830997"/>
          </a:xfrm>
          <a:prstGeom prst="rect">
            <a:avLst/>
          </a:prstGeom>
          <a:noFill/>
        </p:spPr>
        <p:txBody>
          <a:bodyPr wrap="none" rtlCol="0">
            <a:spAutoFit/>
          </a:bodyPr>
          <a:lstStyle/>
          <a:p>
            <a:r>
              <a:rPr lang="en-US" dirty="0">
                <a:latin typeface="+mn-lt"/>
              </a:rPr>
              <a:t>Depth </a:t>
            </a:r>
            <a:br>
              <a:rPr lang="en-US" dirty="0">
                <a:latin typeface="+mn-lt"/>
              </a:rPr>
            </a:br>
            <a:r>
              <a:rPr lang="en-US" dirty="0">
                <a:latin typeface="+mn-lt"/>
              </a:rPr>
              <a:t>20-30</a:t>
            </a:r>
          </a:p>
        </p:txBody>
      </p:sp>
      <p:sp>
        <p:nvSpPr>
          <p:cNvPr id="11" name="Left Brace 10"/>
          <p:cNvSpPr/>
          <p:nvPr/>
        </p:nvSpPr>
        <p:spPr>
          <a:xfrm rot="16200000">
            <a:off x="5078107" y="1481540"/>
            <a:ext cx="706448" cy="6206003"/>
          </a:xfrm>
          <a:prstGeom prst="leftBrace">
            <a:avLst>
              <a:gd name="adj1" fmla="val 12878"/>
              <a:gd name="adj2" fmla="val 50503"/>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 name="TextBox 8"/>
          <p:cNvSpPr txBox="1"/>
          <p:nvPr/>
        </p:nvSpPr>
        <p:spPr>
          <a:xfrm>
            <a:off x="4859864" y="4937766"/>
            <a:ext cx="1702325" cy="461665"/>
          </a:xfrm>
          <a:prstGeom prst="rect">
            <a:avLst/>
          </a:prstGeom>
          <a:noFill/>
        </p:spPr>
        <p:txBody>
          <a:bodyPr wrap="none" rtlCol="0">
            <a:spAutoFit/>
          </a:bodyPr>
          <a:lstStyle/>
          <a:p>
            <a:r>
              <a:rPr lang="en-US" dirty="0">
                <a:latin typeface="+mn-lt"/>
              </a:rPr>
              <a:t>10’s of trees</a:t>
            </a:r>
          </a:p>
        </p:txBody>
      </p:sp>
      <p:sp>
        <p:nvSpPr>
          <p:cNvPr id="13" name="Left Brace 12"/>
          <p:cNvSpPr/>
          <p:nvPr/>
        </p:nvSpPr>
        <p:spPr>
          <a:xfrm rot="16200000">
            <a:off x="3083052" y="3259664"/>
            <a:ext cx="200823" cy="1710268"/>
          </a:xfrm>
          <a:prstGeom prst="leftBrace">
            <a:avLst>
              <a:gd name="adj1" fmla="val 12878"/>
              <a:gd name="adj2" fmla="val 50503"/>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396482" y="4215210"/>
            <a:ext cx="2638864" cy="461665"/>
          </a:xfrm>
          <a:prstGeom prst="rect">
            <a:avLst/>
          </a:prstGeom>
          <a:noFill/>
        </p:spPr>
        <p:txBody>
          <a:bodyPr wrap="none" rtlCol="0">
            <a:spAutoFit/>
          </a:bodyPr>
          <a:lstStyle/>
          <a:p>
            <a:r>
              <a:rPr lang="en-US" dirty="0">
                <a:latin typeface="+mn-lt"/>
              </a:rPr>
              <a:t>thousands of nodes</a:t>
            </a:r>
          </a:p>
        </p:txBody>
      </p:sp>
      <p:sp>
        <p:nvSpPr>
          <p:cNvPr id="12" name="Down Arrow 11"/>
          <p:cNvSpPr/>
          <p:nvPr/>
        </p:nvSpPr>
        <p:spPr>
          <a:xfrm>
            <a:off x="545674" y="2210260"/>
            <a:ext cx="592666" cy="2188634"/>
          </a:xfrm>
          <a:prstGeom prst="downArrow">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255568" y="4481269"/>
            <a:ext cx="1991379" cy="830997"/>
          </a:xfrm>
          <a:prstGeom prst="rect">
            <a:avLst/>
          </a:prstGeom>
          <a:noFill/>
        </p:spPr>
        <p:txBody>
          <a:bodyPr wrap="none" rtlCol="0">
            <a:spAutoFit/>
          </a:bodyPr>
          <a:lstStyle/>
          <a:p>
            <a:r>
              <a:rPr lang="en-US" dirty="0">
                <a:latin typeface="+mn-lt"/>
              </a:rPr>
              <a:t>Bias reduction</a:t>
            </a:r>
          </a:p>
          <a:p>
            <a:r>
              <a:rPr lang="en-US" dirty="0">
                <a:latin typeface="+mn-lt"/>
              </a:rPr>
              <a:t>through depth</a:t>
            </a:r>
          </a:p>
        </p:txBody>
      </p:sp>
      <p:sp>
        <p:nvSpPr>
          <p:cNvPr id="19" name="Down Arrow 18"/>
          <p:cNvSpPr/>
          <p:nvPr/>
        </p:nvSpPr>
        <p:spPr>
          <a:xfrm rot="16200000">
            <a:off x="5048230" y="2263745"/>
            <a:ext cx="592666" cy="6580773"/>
          </a:xfrm>
          <a:prstGeom prst="downArrow">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911708" y="5977115"/>
            <a:ext cx="6682535" cy="461665"/>
          </a:xfrm>
          <a:prstGeom prst="rect">
            <a:avLst/>
          </a:prstGeom>
          <a:noFill/>
        </p:spPr>
        <p:txBody>
          <a:bodyPr wrap="none" rtlCol="0">
            <a:spAutoFit/>
          </a:bodyPr>
          <a:lstStyle/>
          <a:p>
            <a:r>
              <a:rPr lang="en-US" dirty="0">
                <a:latin typeface="+mn-lt"/>
              </a:rPr>
              <a:t>Variance reduction through the ensemble aggregate</a:t>
            </a:r>
          </a:p>
        </p:txBody>
      </p:sp>
    </p:spTree>
    <p:extLst>
      <p:ext uri="{BB962C8B-B14F-4D97-AF65-F5344CB8AC3E}">
        <p14:creationId xmlns:p14="http://schemas.microsoft.com/office/powerpoint/2010/main" val="26164641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title" idx="4294967295"/>
          </p:nvPr>
        </p:nvSpPr>
        <p:spPr>
          <a:xfrm>
            <a:off x="0" y="0"/>
            <a:ext cx="8229600" cy="1143000"/>
          </a:xfrm>
        </p:spPr>
        <p:txBody>
          <a:bodyPr>
            <a:normAutofit/>
          </a:bodyPr>
          <a:lstStyle/>
          <a:p>
            <a:pPr eaLnBrk="1" hangingPunct="1"/>
            <a:r>
              <a:rPr lang="en-US" sz="4000" dirty="0">
                <a:latin typeface="+mn-lt"/>
              </a:rPr>
              <a:t>Random Forests vs Boosted Trees</a:t>
            </a:r>
          </a:p>
        </p:txBody>
      </p:sp>
      <p:sp>
        <p:nvSpPr>
          <p:cNvPr id="24579" name="Text Box 5"/>
          <p:cNvSpPr txBox="1">
            <a:spLocks noChangeArrowheads="1"/>
          </p:cNvSpPr>
          <p:nvPr/>
        </p:nvSpPr>
        <p:spPr bwMode="auto">
          <a:xfrm>
            <a:off x="372533" y="1143000"/>
            <a:ext cx="8314267"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342900" indent="-342900" eaLnBrk="1" hangingPunct="1">
              <a:spcBef>
                <a:spcPts val="600"/>
              </a:spcBef>
              <a:spcAft>
                <a:spcPts val="600"/>
              </a:spcAft>
              <a:buFont typeface="Arial" panose="020B0604020202020204" pitchFamily="34" charset="0"/>
              <a:buChar char="•"/>
            </a:pPr>
            <a:r>
              <a:rPr lang="en-US" sz="2400" dirty="0">
                <a:latin typeface="+mn-lt"/>
              </a:rPr>
              <a:t>The “geometry” of the methods is very different:</a:t>
            </a:r>
          </a:p>
          <a:p>
            <a:pPr marL="342900" indent="-342900" eaLnBrk="1" hangingPunct="1">
              <a:spcBef>
                <a:spcPts val="600"/>
              </a:spcBef>
              <a:spcAft>
                <a:spcPts val="600"/>
              </a:spcAft>
              <a:buFont typeface="Arial" panose="020B0604020202020204" pitchFamily="34" charset="0"/>
              <a:buChar char="•"/>
            </a:pPr>
            <a:r>
              <a:rPr lang="en-US" sz="2400" dirty="0">
                <a:latin typeface="+mn-lt"/>
              </a:rPr>
              <a:t>Boosted decision trees use 1000’s of shallow, small trees:</a:t>
            </a:r>
          </a:p>
        </p:txBody>
      </p:sp>
      <p:sp>
        <p:nvSpPr>
          <p:cNvPr id="2" name="Isosceles Triangle 1"/>
          <p:cNvSpPr/>
          <p:nvPr/>
        </p:nvSpPr>
        <p:spPr>
          <a:xfrm>
            <a:off x="2245387" y="2690284"/>
            <a:ext cx="855134" cy="704903"/>
          </a:xfrm>
          <a:prstGeom prst="triangle">
            <a:avLst/>
          </a:prstGeom>
          <a:solidFill>
            <a:srgbClr val="3E94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6914968" y="2610354"/>
            <a:ext cx="609462" cy="830997"/>
          </a:xfrm>
          <a:prstGeom prst="rect">
            <a:avLst/>
          </a:prstGeom>
          <a:noFill/>
        </p:spPr>
        <p:txBody>
          <a:bodyPr wrap="none" rtlCol="0">
            <a:spAutoFit/>
          </a:bodyPr>
          <a:lstStyle/>
          <a:p>
            <a:r>
              <a:rPr lang="en-US" sz="4800" dirty="0">
                <a:latin typeface="+mn-lt"/>
              </a:rPr>
              <a:t>…</a:t>
            </a:r>
          </a:p>
        </p:txBody>
      </p:sp>
      <p:sp>
        <p:nvSpPr>
          <p:cNvPr id="4" name="Left Brace 3"/>
          <p:cNvSpPr/>
          <p:nvPr/>
        </p:nvSpPr>
        <p:spPr>
          <a:xfrm>
            <a:off x="1697480" y="2690281"/>
            <a:ext cx="403977" cy="704905"/>
          </a:xfrm>
          <a:prstGeom prst="lef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882257" y="2750675"/>
            <a:ext cx="1021690" cy="830997"/>
          </a:xfrm>
          <a:prstGeom prst="rect">
            <a:avLst/>
          </a:prstGeom>
          <a:noFill/>
        </p:spPr>
        <p:txBody>
          <a:bodyPr wrap="none" rtlCol="0">
            <a:spAutoFit/>
          </a:bodyPr>
          <a:lstStyle/>
          <a:p>
            <a:r>
              <a:rPr lang="en-US" dirty="0">
                <a:latin typeface="+mn-lt"/>
              </a:rPr>
              <a:t>Depth </a:t>
            </a:r>
            <a:br>
              <a:rPr lang="en-US" dirty="0">
                <a:latin typeface="+mn-lt"/>
              </a:rPr>
            </a:br>
            <a:r>
              <a:rPr lang="en-US" dirty="0">
                <a:latin typeface="+mn-lt"/>
              </a:rPr>
              <a:t>10-15</a:t>
            </a:r>
          </a:p>
        </p:txBody>
      </p:sp>
      <p:sp>
        <p:nvSpPr>
          <p:cNvPr id="11" name="Left Brace 10"/>
          <p:cNvSpPr/>
          <p:nvPr/>
        </p:nvSpPr>
        <p:spPr>
          <a:xfrm rot="16200000">
            <a:off x="4995164" y="939674"/>
            <a:ext cx="706448" cy="6206003"/>
          </a:xfrm>
          <a:prstGeom prst="leftBrace">
            <a:avLst>
              <a:gd name="adj1" fmla="val 12878"/>
              <a:gd name="adj2" fmla="val 50503"/>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 name="TextBox 8"/>
          <p:cNvSpPr txBox="1"/>
          <p:nvPr/>
        </p:nvSpPr>
        <p:spPr>
          <a:xfrm>
            <a:off x="4776921" y="4395900"/>
            <a:ext cx="2013308" cy="461665"/>
          </a:xfrm>
          <a:prstGeom prst="rect">
            <a:avLst/>
          </a:prstGeom>
          <a:noFill/>
        </p:spPr>
        <p:txBody>
          <a:bodyPr wrap="none" rtlCol="0">
            <a:spAutoFit/>
          </a:bodyPr>
          <a:lstStyle/>
          <a:p>
            <a:r>
              <a:rPr lang="en-US" dirty="0">
                <a:latin typeface="+mn-lt"/>
              </a:rPr>
              <a:t>1000’s of trees</a:t>
            </a:r>
          </a:p>
        </p:txBody>
      </p:sp>
      <p:sp>
        <p:nvSpPr>
          <p:cNvPr id="13" name="Left Brace 12"/>
          <p:cNvSpPr/>
          <p:nvPr/>
        </p:nvSpPr>
        <p:spPr>
          <a:xfrm rot="16200000">
            <a:off x="3503877" y="3114196"/>
            <a:ext cx="200824" cy="855135"/>
          </a:xfrm>
          <a:prstGeom prst="leftBrace">
            <a:avLst>
              <a:gd name="adj1" fmla="val 12878"/>
              <a:gd name="adj2" fmla="val 50503"/>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00250" y="3640987"/>
            <a:ext cx="1537600" cy="461665"/>
          </a:xfrm>
          <a:prstGeom prst="rect">
            <a:avLst/>
          </a:prstGeom>
          <a:noFill/>
        </p:spPr>
        <p:txBody>
          <a:bodyPr wrap="none" rtlCol="0">
            <a:spAutoFit/>
          </a:bodyPr>
          <a:lstStyle/>
          <a:p>
            <a:r>
              <a:rPr lang="en-US" dirty="0">
                <a:latin typeface="+mn-lt"/>
              </a:rPr>
              <a:t>Less nodes</a:t>
            </a:r>
          </a:p>
        </p:txBody>
      </p:sp>
      <p:sp>
        <p:nvSpPr>
          <p:cNvPr id="14" name="Isosceles Triangle 13"/>
          <p:cNvSpPr/>
          <p:nvPr/>
        </p:nvSpPr>
        <p:spPr>
          <a:xfrm>
            <a:off x="3176721" y="2690284"/>
            <a:ext cx="855134" cy="704903"/>
          </a:xfrm>
          <a:prstGeom prst="triangle">
            <a:avLst/>
          </a:prstGeom>
          <a:solidFill>
            <a:srgbClr val="3E94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p:nvSpPr>
        <p:spPr>
          <a:xfrm>
            <a:off x="5128830" y="2690283"/>
            <a:ext cx="855134" cy="704903"/>
          </a:xfrm>
          <a:prstGeom prst="triangle">
            <a:avLst/>
          </a:prstGeom>
          <a:solidFill>
            <a:srgbClr val="3E94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p:nvSpPr>
        <p:spPr>
          <a:xfrm>
            <a:off x="7524430" y="2690282"/>
            <a:ext cx="855134" cy="704903"/>
          </a:xfrm>
          <a:prstGeom prst="triangle">
            <a:avLst/>
          </a:prstGeom>
          <a:solidFill>
            <a:srgbClr val="3E94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p:nvSpPr>
        <p:spPr>
          <a:xfrm>
            <a:off x="6059834" y="2690284"/>
            <a:ext cx="855134" cy="704903"/>
          </a:xfrm>
          <a:prstGeom prst="triangle">
            <a:avLst/>
          </a:prstGeom>
          <a:solidFill>
            <a:srgbClr val="3E94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p:nvSpPr>
        <p:spPr>
          <a:xfrm>
            <a:off x="4137683" y="2690284"/>
            <a:ext cx="855134" cy="704903"/>
          </a:xfrm>
          <a:prstGeom prst="triangle">
            <a:avLst/>
          </a:prstGeom>
          <a:solidFill>
            <a:srgbClr val="3E94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Down Arrow 18"/>
          <p:cNvSpPr/>
          <p:nvPr/>
        </p:nvSpPr>
        <p:spPr>
          <a:xfrm rot="16200000">
            <a:off x="5033013" y="1771178"/>
            <a:ext cx="592666" cy="6580773"/>
          </a:xfrm>
          <a:prstGeom prst="downArrow">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827905" y="5389071"/>
            <a:ext cx="7040966" cy="461665"/>
          </a:xfrm>
          <a:prstGeom prst="rect">
            <a:avLst/>
          </a:prstGeom>
          <a:noFill/>
        </p:spPr>
        <p:txBody>
          <a:bodyPr wrap="none" rtlCol="0">
            <a:spAutoFit/>
          </a:bodyPr>
          <a:lstStyle/>
          <a:p>
            <a:r>
              <a:rPr lang="en-US" dirty="0">
                <a:latin typeface="+mn-lt"/>
              </a:rPr>
              <a:t>Bias reduction through boosting – variance already low</a:t>
            </a:r>
          </a:p>
        </p:txBody>
      </p:sp>
    </p:spTree>
    <p:extLst>
      <p:ext uri="{BB962C8B-B14F-4D97-AF65-F5344CB8AC3E}">
        <p14:creationId xmlns:p14="http://schemas.microsoft.com/office/powerpoint/2010/main" val="2365220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Number Placeholder 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D2DF0803-19D1-4D4E-93CD-4FC1EA5597AC}" type="slidenum">
              <a:rPr lang="en-US" sz="1200">
                <a:solidFill>
                  <a:srgbClr val="898989"/>
                </a:solidFill>
                <a:latin typeface="Calibri" charset="0"/>
              </a:rPr>
              <a:pPr eaLnBrk="1" hangingPunct="1"/>
              <a:t>4</a:t>
            </a:fld>
            <a:endParaRPr lang="en-US" sz="1200">
              <a:solidFill>
                <a:srgbClr val="898989"/>
              </a:solidFill>
              <a:latin typeface="Calibri" charset="0"/>
            </a:endParaRPr>
          </a:p>
        </p:txBody>
      </p:sp>
      <p:sp>
        <p:nvSpPr>
          <p:cNvPr id="47106" name="Rectangle 2"/>
          <p:cNvSpPr>
            <a:spLocks noGrp="1" noChangeArrowheads="1"/>
          </p:cNvSpPr>
          <p:nvPr>
            <p:ph type="title"/>
          </p:nvPr>
        </p:nvSpPr>
        <p:spPr/>
        <p:txBody>
          <a:bodyPr/>
          <a:lstStyle/>
          <a:p>
            <a:pPr eaLnBrk="1" hangingPunct="1"/>
            <a:r>
              <a:rPr lang="en-US" sz="3600">
                <a:latin typeface="Calibri" charset="0"/>
                <a:ea typeface="ＭＳ Ｐゴシック" charset="0"/>
                <a:cs typeface="ＭＳ Ｐゴシック" charset="0"/>
              </a:rPr>
              <a:t>Reuters Text Categorization data set (</a:t>
            </a:r>
            <a:r>
              <a:rPr lang="en-US" sz="3600" b="1">
                <a:latin typeface="Calibri" charset="0"/>
                <a:ea typeface="ＭＳ Ｐゴシック" charset="0"/>
                <a:cs typeface="ＭＳ Ｐゴシック" charset="0"/>
              </a:rPr>
              <a:t>Reuters-21578) </a:t>
            </a:r>
            <a:r>
              <a:rPr lang="en-US" sz="3600">
                <a:latin typeface="Calibri" charset="0"/>
                <a:ea typeface="ＭＳ Ｐゴシック" charset="0"/>
                <a:cs typeface="ＭＳ Ｐゴシック" charset="0"/>
              </a:rPr>
              <a:t>document</a:t>
            </a:r>
          </a:p>
        </p:txBody>
      </p:sp>
      <p:sp>
        <p:nvSpPr>
          <p:cNvPr id="47107" name="Rectangle 3"/>
          <p:cNvSpPr>
            <a:spLocks noChangeArrowheads="1"/>
          </p:cNvSpPr>
          <p:nvPr/>
        </p:nvSpPr>
        <p:spPr bwMode="auto">
          <a:xfrm>
            <a:off x="242888" y="1822450"/>
            <a:ext cx="8401050" cy="4859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Bef>
                <a:spcPct val="50000"/>
              </a:spcBef>
            </a:pPr>
            <a:r>
              <a:rPr lang="en-US" sz="1600">
                <a:latin typeface="Times New Roman" charset="0"/>
              </a:rPr>
              <a:t>&lt;REUTERS TOPICS="YES" LEWISSPLIT="TRAIN" CGISPLIT="TRAINING-SET" OLDID="12981" NEWID="798"&gt;</a:t>
            </a:r>
          </a:p>
          <a:p>
            <a:pPr>
              <a:spcBef>
                <a:spcPct val="50000"/>
              </a:spcBef>
            </a:pPr>
            <a:r>
              <a:rPr lang="en-US" sz="1600">
                <a:latin typeface="Times New Roman" charset="0"/>
              </a:rPr>
              <a:t>&lt;DATE&gt; 2-MAR-1987 16:51:43.42&lt;/DATE&gt;</a:t>
            </a:r>
          </a:p>
          <a:p>
            <a:pPr>
              <a:spcBef>
                <a:spcPct val="50000"/>
              </a:spcBef>
            </a:pPr>
            <a:r>
              <a:rPr lang="en-US" sz="1600">
                <a:solidFill>
                  <a:srgbClr val="FF0000"/>
                </a:solidFill>
                <a:latin typeface="Times New Roman" charset="0"/>
              </a:rPr>
              <a:t>&lt;TOPICS&gt;&lt;D&gt;livestock&lt;/D&gt;&lt;D&gt;hog&lt;/D&gt;&lt;/TOPICS&gt;</a:t>
            </a:r>
          </a:p>
          <a:p>
            <a:pPr>
              <a:spcBef>
                <a:spcPct val="50000"/>
              </a:spcBef>
            </a:pPr>
            <a:r>
              <a:rPr lang="en-US" sz="1600">
                <a:latin typeface="Times New Roman" charset="0"/>
              </a:rPr>
              <a:t>&lt;TITLE&gt;AMERICAN PORK CONGRESS KICKS OFF TOMORROW&lt;/TITLE&gt;</a:t>
            </a:r>
          </a:p>
          <a:p>
            <a:pPr>
              <a:spcBef>
                <a:spcPct val="50000"/>
              </a:spcBef>
            </a:pPr>
            <a:r>
              <a:rPr lang="en-US" sz="1600">
                <a:latin typeface="Times New Roman" charset="0"/>
              </a:rPr>
              <a:t>&lt;DATELINE&gt;    CHICAGO, March 2 - &lt;/DATELINE&gt;&lt;BODY&gt;The American Pork Congress kicks off tomorrow, March 3, in Indianapolis with 160 of the nations pork producers from 44 member states determining industry positions on a number of issues, according to the National Pork Producers Council, NPPC.</a:t>
            </a:r>
          </a:p>
          <a:p>
            <a:pPr>
              <a:spcBef>
                <a:spcPct val="50000"/>
              </a:spcBef>
            </a:pPr>
            <a:r>
              <a:rPr lang="en-US" sz="1600">
                <a:latin typeface="Times New Roman" charset="0"/>
              </a:rPr>
              <a:t>    Delegates to the three day Congress will be considering 26 resolutions concerning various issues, including the future direction of farm policy and the tax law as it applies to the agriculture sector. The delegates will also debate whether to endorse concepts of a national PRV (pseudorabies virus) control and eradication program, the NPPC said.</a:t>
            </a:r>
          </a:p>
          <a:p>
            <a:pPr>
              <a:spcBef>
                <a:spcPct val="50000"/>
              </a:spcBef>
            </a:pPr>
            <a:r>
              <a:rPr lang="en-US" sz="1600">
                <a:latin typeface="Times New Roman" charset="0"/>
              </a:rPr>
              <a:t>    A large trade show, in conjunction with the congress, will feature the latest in technology in all areas of the industry, the NPPC added. Reuter</a:t>
            </a:r>
          </a:p>
          <a:p>
            <a:pPr>
              <a:spcBef>
                <a:spcPct val="50000"/>
              </a:spcBef>
            </a:pPr>
            <a:r>
              <a:rPr lang="en-US" sz="1600">
                <a:latin typeface="Times New Roman" charset="0"/>
              </a:rPr>
              <a:t>&amp;#3;&lt;/BODY&gt;&lt;/TEXT&gt;&lt;/REUTERS&gt;</a:t>
            </a:r>
          </a:p>
        </p:txBody>
      </p:sp>
      <p:sp>
        <p:nvSpPr>
          <p:cNvPr id="47108"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15.2.4</a:t>
            </a:r>
          </a:p>
        </p:txBody>
      </p:sp>
    </p:spTree>
    <p:extLst>
      <p:ext uri="{BB962C8B-B14F-4D97-AF65-F5344CB8AC3E}">
        <p14:creationId xmlns:p14="http://schemas.microsoft.com/office/powerpoint/2010/main" val="3026586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title" idx="4294967295"/>
          </p:nvPr>
        </p:nvSpPr>
        <p:spPr>
          <a:xfrm>
            <a:off x="0" y="0"/>
            <a:ext cx="8229600" cy="998538"/>
          </a:xfrm>
        </p:spPr>
        <p:txBody>
          <a:bodyPr>
            <a:normAutofit/>
          </a:bodyPr>
          <a:lstStyle/>
          <a:p>
            <a:pPr eaLnBrk="1" hangingPunct="1"/>
            <a:r>
              <a:rPr lang="en-US" sz="4000" dirty="0">
                <a:latin typeface="+mn-lt"/>
              </a:rPr>
              <a:t>Random Forests vs Boosted Trees</a:t>
            </a:r>
          </a:p>
        </p:txBody>
      </p:sp>
      <p:sp>
        <p:nvSpPr>
          <p:cNvPr id="24579" name="Text Box 5"/>
          <p:cNvSpPr txBox="1">
            <a:spLocks noChangeArrowheads="1"/>
          </p:cNvSpPr>
          <p:nvPr/>
        </p:nvSpPr>
        <p:spPr bwMode="auto">
          <a:xfrm>
            <a:off x="372533" y="999067"/>
            <a:ext cx="8314267"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342900" indent="-342900" eaLnBrk="1" hangingPunct="1">
              <a:spcBef>
                <a:spcPts val="600"/>
              </a:spcBef>
              <a:spcAft>
                <a:spcPts val="600"/>
              </a:spcAft>
              <a:buFont typeface="Arial" panose="020B0604020202020204" pitchFamily="34" charset="0"/>
              <a:buChar char="•"/>
            </a:pPr>
            <a:r>
              <a:rPr lang="en-US" sz="2400" dirty="0">
                <a:latin typeface="+mn-lt"/>
              </a:rPr>
              <a:t>RF training embarrassingly parallel, can be very fast</a:t>
            </a:r>
          </a:p>
          <a:p>
            <a:pPr marL="342900" indent="-342900" eaLnBrk="1" hangingPunct="1">
              <a:spcBef>
                <a:spcPts val="600"/>
              </a:spcBef>
              <a:spcAft>
                <a:spcPts val="600"/>
              </a:spcAft>
              <a:buFont typeface="Arial" panose="020B0604020202020204" pitchFamily="34" charset="0"/>
              <a:buChar char="•"/>
            </a:pPr>
            <a:r>
              <a:rPr lang="en-US" sz="2400" dirty="0">
                <a:latin typeface="+mn-lt"/>
              </a:rPr>
              <a:t>Evaluation of trees (runtime) also much faster for RFs</a:t>
            </a:r>
          </a:p>
        </p:txBody>
      </p:sp>
      <p:sp>
        <p:nvSpPr>
          <p:cNvPr id="2" name="Isosceles Triangle 1"/>
          <p:cNvSpPr/>
          <p:nvPr/>
        </p:nvSpPr>
        <p:spPr>
          <a:xfrm>
            <a:off x="2184400" y="2145267"/>
            <a:ext cx="1710269" cy="1443568"/>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Isosceles Triangle 4"/>
          <p:cNvSpPr/>
          <p:nvPr/>
        </p:nvSpPr>
        <p:spPr>
          <a:xfrm>
            <a:off x="6680136" y="2145267"/>
            <a:ext cx="1710269" cy="1443568"/>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Isosceles Triangle 6"/>
          <p:cNvSpPr/>
          <p:nvPr/>
        </p:nvSpPr>
        <p:spPr>
          <a:xfrm>
            <a:off x="4207936" y="2145267"/>
            <a:ext cx="1710269" cy="1443568"/>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5943675" y="2757838"/>
            <a:ext cx="609462" cy="830997"/>
          </a:xfrm>
          <a:prstGeom prst="rect">
            <a:avLst/>
          </a:prstGeom>
          <a:noFill/>
        </p:spPr>
        <p:txBody>
          <a:bodyPr wrap="none" rtlCol="0">
            <a:spAutoFit/>
          </a:bodyPr>
          <a:lstStyle/>
          <a:p>
            <a:r>
              <a:rPr lang="en-US" sz="4800" dirty="0">
                <a:latin typeface="+mn-lt"/>
              </a:rPr>
              <a:t>…</a:t>
            </a:r>
          </a:p>
        </p:txBody>
      </p:sp>
      <p:sp>
        <p:nvSpPr>
          <p:cNvPr id="4" name="Left Brace 3"/>
          <p:cNvSpPr/>
          <p:nvPr/>
        </p:nvSpPr>
        <p:spPr>
          <a:xfrm>
            <a:off x="1636494" y="2128386"/>
            <a:ext cx="403977" cy="1443568"/>
          </a:xfrm>
          <a:prstGeom prst="lef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905938" y="2527004"/>
            <a:ext cx="1021690" cy="830997"/>
          </a:xfrm>
          <a:prstGeom prst="rect">
            <a:avLst/>
          </a:prstGeom>
          <a:noFill/>
        </p:spPr>
        <p:txBody>
          <a:bodyPr wrap="none" rtlCol="0">
            <a:spAutoFit/>
          </a:bodyPr>
          <a:lstStyle/>
          <a:p>
            <a:r>
              <a:rPr lang="en-US" dirty="0">
                <a:latin typeface="+mn-lt"/>
              </a:rPr>
              <a:t>Depth </a:t>
            </a:r>
            <a:br>
              <a:rPr lang="en-US" dirty="0">
                <a:latin typeface="+mn-lt"/>
              </a:rPr>
            </a:br>
            <a:r>
              <a:rPr lang="en-US" dirty="0">
                <a:latin typeface="+mn-lt"/>
              </a:rPr>
              <a:t>20-30</a:t>
            </a:r>
          </a:p>
        </p:txBody>
      </p:sp>
      <p:sp>
        <p:nvSpPr>
          <p:cNvPr id="11" name="Left Brace 10"/>
          <p:cNvSpPr/>
          <p:nvPr/>
        </p:nvSpPr>
        <p:spPr>
          <a:xfrm rot="16200000">
            <a:off x="5104215" y="994417"/>
            <a:ext cx="366375" cy="6206003"/>
          </a:xfrm>
          <a:prstGeom prst="leftBrace">
            <a:avLst>
              <a:gd name="adj1" fmla="val 12878"/>
              <a:gd name="adj2" fmla="val 50503"/>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 name="TextBox 8"/>
          <p:cNvSpPr txBox="1"/>
          <p:nvPr/>
        </p:nvSpPr>
        <p:spPr>
          <a:xfrm>
            <a:off x="4741331" y="4242088"/>
            <a:ext cx="1702325" cy="461665"/>
          </a:xfrm>
          <a:prstGeom prst="rect">
            <a:avLst/>
          </a:prstGeom>
          <a:noFill/>
        </p:spPr>
        <p:txBody>
          <a:bodyPr wrap="none" rtlCol="0">
            <a:spAutoFit/>
          </a:bodyPr>
          <a:lstStyle/>
          <a:p>
            <a:r>
              <a:rPr lang="en-US" dirty="0">
                <a:latin typeface="+mn-lt"/>
              </a:rPr>
              <a:t>10’s of trees</a:t>
            </a:r>
          </a:p>
        </p:txBody>
      </p:sp>
      <p:sp>
        <p:nvSpPr>
          <p:cNvPr id="13" name="Left Brace 12"/>
          <p:cNvSpPr/>
          <p:nvPr/>
        </p:nvSpPr>
        <p:spPr>
          <a:xfrm rot="16200000">
            <a:off x="2939123" y="2894565"/>
            <a:ext cx="200823" cy="1710268"/>
          </a:xfrm>
          <a:prstGeom prst="leftBrace">
            <a:avLst>
              <a:gd name="adj1" fmla="val 12878"/>
              <a:gd name="adj2" fmla="val 50503"/>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277538" y="3769266"/>
            <a:ext cx="2638864" cy="461665"/>
          </a:xfrm>
          <a:prstGeom prst="rect">
            <a:avLst/>
          </a:prstGeom>
          <a:noFill/>
        </p:spPr>
        <p:txBody>
          <a:bodyPr wrap="none" rtlCol="0">
            <a:spAutoFit/>
          </a:bodyPr>
          <a:lstStyle/>
          <a:p>
            <a:r>
              <a:rPr lang="en-US" dirty="0">
                <a:latin typeface="+mn-lt"/>
              </a:rPr>
              <a:t>thousands of nodes</a:t>
            </a:r>
          </a:p>
        </p:txBody>
      </p:sp>
      <p:sp>
        <p:nvSpPr>
          <p:cNvPr id="14" name="Isosceles Triangle 13"/>
          <p:cNvSpPr/>
          <p:nvPr/>
        </p:nvSpPr>
        <p:spPr>
          <a:xfrm>
            <a:off x="2338525" y="4635711"/>
            <a:ext cx="855134" cy="704903"/>
          </a:xfrm>
          <a:prstGeom prst="triangle">
            <a:avLst/>
          </a:prstGeom>
          <a:solidFill>
            <a:srgbClr val="3E94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7008106" y="4555781"/>
            <a:ext cx="609462" cy="830997"/>
          </a:xfrm>
          <a:prstGeom prst="rect">
            <a:avLst/>
          </a:prstGeom>
          <a:noFill/>
        </p:spPr>
        <p:txBody>
          <a:bodyPr wrap="none" rtlCol="0">
            <a:spAutoFit/>
          </a:bodyPr>
          <a:lstStyle/>
          <a:p>
            <a:r>
              <a:rPr lang="en-US" sz="4800" dirty="0">
                <a:latin typeface="+mn-lt"/>
              </a:rPr>
              <a:t>…</a:t>
            </a:r>
          </a:p>
        </p:txBody>
      </p:sp>
      <p:sp>
        <p:nvSpPr>
          <p:cNvPr id="16" name="Left Brace 15"/>
          <p:cNvSpPr/>
          <p:nvPr/>
        </p:nvSpPr>
        <p:spPr>
          <a:xfrm>
            <a:off x="1790618" y="4635708"/>
            <a:ext cx="403977" cy="704905"/>
          </a:xfrm>
          <a:prstGeom prst="lef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975395" y="4696102"/>
            <a:ext cx="1021690" cy="830997"/>
          </a:xfrm>
          <a:prstGeom prst="rect">
            <a:avLst/>
          </a:prstGeom>
          <a:noFill/>
        </p:spPr>
        <p:txBody>
          <a:bodyPr wrap="none" rtlCol="0">
            <a:spAutoFit/>
          </a:bodyPr>
          <a:lstStyle/>
          <a:p>
            <a:r>
              <a:rPr lang="en-US" dirty="0">
                <a:latin typeface="+mn-lt"/>
              </a:rPr>
              <a:t>Depth </a:t>
            </a:r>
            <a:br>
              <a:rPr lang="en-US" dirty="0">
                <a:latin typeface="+mn-lt"/>
              </a:rPr>
            </a:br>
            <a:r>
              <a:rPr lang="en-US" dirty="0">
                <a:latin typeface="+mn-lt"/>
              </a:rPr>
              <a:t>10-15</a:t>
            </a:r>
          </a:p>
        </p:txBody>
      </p:sp>
      <p:sp>
        <p:nvSpPr>
          <p:cNvPr id="18" name="Left Brace 17"/>
          <p:cNvSpPr/>
          <p:nvPr/>
        </p:nvSpPr>
        <p:spPr>
          <a:xfrm rot="16200000">
            <a:off x="5230219" y="2885101"/>
            <a:ext cx="422618" cy="6206003"/>
          </a:xfrm>
          <a:prstGeom prst="leftBrace">
            <a:avLst>
              <a:gd name="adj1" fmla="val 12878"/>
              <a:gd name="adj2" fmla="val 50503"/>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9" name="TextBox 18"/>
          <p:cNvSpPr txBox="1"/>
          <p:nvPr/>
        </p:nvSpPr>
        <p:spPr>
          <a:xfrm>
            <a:off x="4744994" y="6123811"/>
            <a:ext cx="2013308" cy="461665"/>
          </a:xfrm>
          <a:prstGeom prst="rect">
            <a:avLst/>
          </a:prstGeom>
          <a:noFill/>
        </p:spPr>
        <p:txBody>
          <a:bodyPr wrap="none" rtlCol="0">
            <a:spAutoFit/>
          </a:bodyPr>
          <a:lstStyle/>
          <a:p>
            <a:r>
              <a:rPr lang="en-US" dirty="0">
                <a:latin typeface="+mn-lt"/>
              </a:rPr>
              <a:t>1000’s of trees</a:t>
            </a:r>
          </a:p>
        </p:txBody>
      </p:sp>
      <p:sp>
        <p:nvSpPr>
          <p:cNvPr id="20" name="Left Brace 19"/>
          <p:cNvSpPr/>
          <p:nvPr/>
        </p:nvSpPr>
        <p:spPr>
          <a:xfrm rot="16200000">
            <a:off x="3597013" y="5038770"/>
            <a:ext cx="200825" cy="855135"/>
          </a:xfrm>
          <a:prstGeom prst="leftBrace">
            <a:avLst>
              <a:gd name="adj1" fmla="val 12878"/>
              <a:gd name="adj2" fmla="val 50503"/>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TextBox 20"/>
          <p:cNvSpPr txBox="1"/>
          <p:nvPr/>
        </p:nvSpPr>
        <p:spPr>
          <a:xfrm>
            <a:off x="2993387" y="5546721"/>
            <a:ext cx="1537600" cy="461665"/>
          </a:xfrm>
          <a:prstGeom prst="rect">
            <a:avLst/>
          </a:prstGeom>
          <a:noFill/>
        </p:spPr>
        <p:txBody>
          <a:bodyPr wrap="none" rtlCol="0">
            <a:spAutoFit/>
          </a:bodyPr>
          <a:lstStyle/>
          <a:p>
            <a:r>
              <a:rPr lang="en-US" dirty="0">
                <a:latin typeface="+mn-lt"/>
              </a:rPr>
              <a:t>Less nodes</a:t>
            </a:r>
          </a:p>
        </p:txBody>
      </p:sp>
      <p:sp>
        <p:nvSpPr>
          <p:cNvPr id="22" name="Isosceles Triangle 21"/>
          <p:cNvSpPr/>
          <p:nvPr/>
        </p:nvSpPr>
        <p:spPr>
          <a:xfrm>
            <a:off x="3269859" y="4635711"/>
            <a:ext cx="855134" cy="704903"/>
          </a:xfrm>
          <a:prstGeom prst="triangle">
            <a:avLst/>
          </a:prstGeom>
          <a:solidFill>
            <a:srgbClr val="3E94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Isosceles Triangle 22"/>
          <p:cNvSpPr/>
          <p:nvPr/>
        </p:nvSpPr>
        <p:spPr>
          <a:xfrm>
            <a:off x="5221968" y="4635710"/>
            <a:ext cx="855134" cy="704903"/>
          </a:xfrm>
          <a:prstGeom prst="triangle">
            <a:avLst/>
          </a:prstGeom>
          <a:solidFill>
            <a:srgbClr val="3E94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Isosceles Triangle 23"/>
          <p:cNvSpPr/>
          <p:nvPr/>
        </p:nvSpPr>
        <p:spPr>
          <a:xfrm>
            <a:off x="7617568" y="4635709"/>
            <a:ext cx="855134" cy="704903"/>
          </a:xfrm>
          <a:prstGeom prst="triangle">
            <a:avLst/>
          </a:prstGeom>
          <a:solidFill>
            <a:srgbClr val="3E94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Isosceles Triangle 24"/>
          <p:cNvSpPr/>
          <p:nvPr/>
        </p:nvSpPr>
        <p:spPr>
          <a:xfrm>
            <a:off x="6186776" y="4635711"/>
            <a:ext cx="855134" cy="704903"/>
          </a:xfrm>
          <a:prstGeom prst="triangle">
            <a:avLst/>
          </a:prstGeom>
          <a:solidFill>
            <a:srgbClr val="3E94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p:nvSpPr>
        <p:spPr>
          <a:xfrm>
            <a:off x="4230821" y="4635711"/>
            <a:ext cx="855134" cy="704903"/>
          </a:xfrm>
          <a:prstGeom prst="triangle">
            <a:avLst/>
          </a:prstGeom>
          <a:solidFill>
            <a:srgbClr val="3E94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8403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613E66EF-D3EB-5548-9B52-D66AE8478462}" type="slidenum">
              <a:rPr lang="en-US" sz="1200">
                <a:solidFill>
                  <a:srgbClr val="898989"/>
                </a:solidFill>
                <a:latin typeface="Calibri" charset="0"/>
              </a:rPr>
              <a:pPr eaLnBrk="1" hangingPunct="1"/>
              <a:t>41</a:t>
            </a:fld>
            <a:endParaRPr lang="en-US" sz="1200">
              <a:solidFill>
                <a:srgbClr val="898989"/>
              </a:solidFill>
              <a:latin typeface="Calibri" charset="0"/>
            </a:endParaRPr>
          </a:p>
        </p:txBody>
      </p:sp>
      <p:sp>
        <p:nvSpPr>
          <p:cNvPr id="57346"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The Real World</a:t>
            </a:r>
          </a:p>
        </p:txBody>
      </p:sp>
      <p:sp>
        <p:nvSpPr>
          <p:cNvPr id="57347" name="Rectangle 3"/>
          <p:cNvSpPr>
            <a:spLocks noGrp="1" noChangeArrowheads="1"/>
          </p:cNvSpPr>
          <p:nvPr>
            <p:ph type="body" idx="1"/>
          </p:nvPr>
        </p:nvSpPr>
        <p:spPr/>
        <p:txBody>
          <a:bodyPr/>
          <a:lstStyle/>
          <a:p>
            <a:pPr eaLnBrk="1" hangingPunct="1">
              <a:buFont typeface="Wingdings" charset="0"/>
              <a:buNone/>
            </a:pPr>
            <a:r>
              <a:rPr lang="en-US" sz="1600">
                <a:latin typeface="Calibri" charset="0"/>
                <a:ea typeface="ＭＳ Ｐゴシック" charset="0"/>
                <a:cs typeface="ＭＳ Ｐゴシック" charset="0"/>
              </a:rPr>
              <a:t>P. Jackson and I. Moulinier. 2002. </a:t>
            </a:r>
            <a:r>
              <a:rPr lang="en-US" sz="1600" i="1">
                <a:latin typeface="Calibri" charset="0"/>
                <a:ea typeface="ＭＳ Ｐゴシック" charset="0"/>
                <a:cs typeface="ＭＳ Ｐゴシック" charset="0"/>
              </a:rPr>
              <a:t>Natural Language Processing for Online Applications</a:t>
            </a:r>
          </a:p>
          <a:p>
            <a:pPr eaLnBrk="1" hangingPunct="1"/>
            <a:r>
              <a:rPr lang="en-US" sz="2400">
                <a:latin typeface="Calibri" charset="0"/>
                <a:ea typeface="ＭＳ Ｐゴシック" charset="0"/>
                <a:cs typeface="ＭＳ Ｐゴシック" charset="0"/>
              </a:rPr>
              <a:t>“There is no question concerning the commercial value of being able to classify documents automatically by content. There are myriad potential applications of such a capability for corporate intranets, government departments, and Internet publishers”</a:t>
            </a:r>
            <a:endParaRPr lang="en-US" altLang="ja-JP" sz="2400">
              <a:latin typeface="Calibri" charset="0"/>
              <a:ea typeface="ＭＳ Ｐゴシック" charset="0"/>
              <a:cs typeface="ＭＳ Ｐゴシック" charset="0"/>
            </a:endParaRPr>
          </a:p>
          <a:p>
            <a:pPr eaLnBrk="1" hangingPunct="1"/>
            <a:endParaRPr lang="en-US" sz="2400">
              <a:latin typeface="Calibri" charset="0"/>
              <a:ea typeface="ＭＳ Ｐゴシック" charset="0"/>
              <a:cs typeface="ＭＳ Ｐゴシック" charset="0"/>
            </a:endParaRPr>
          </a:p>
          <a:p>
            <a:pPr eaLnBrk="1" hangingPunct="1"/>
            <a:r>
              <a:rPr lang="en-US" sz="2400">
                <a:latin typeface="Calibri" charset="0"/>
                <a:ea typeface="ＭＳ Ｐゴシック" charset="0"/>
                <a:cs typeface="ＭＳ Ｐゴシック" charset="0"/>
              </a:rPr>
              <a:t>“Understanding the data is one of the keys to successful categorization, yet this is an area in which most categorization tool vendors are extremely weak. Many of the ‘one size fits all’ tools on the market have not been tested on a wide range of content types.”</a:t>
            </a:r>
          </a:p>
        </p:txBody>
      </p:sp>
      <p:sp>
        <p:nvSpPr>
          <p:cNvPr id="57348" name="TextBox 4"/>
          <p:cNvSpPr txBox="1">
            <a:spLocks noChangeArrowheads="1"/>
          </p:cNvSpPr>
          <p:nvPr/>
        </p:nvSpPr>
        <p:spPr bwMode="auto">
          <a:xfrm>
            <a:off x="7620000" y="-33338"/>
            <a:ext cx="109855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15.3</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DBD53A28-6FAA-EB4F-A506-D6973B1E28FD}" type="slidenum">
              <a:rPr lang="en-US" sz="1200">
                <a:solidFill>
                  <a:srgbClr val="898989"/>
                </a:solidFill>
                <a:latin typeface="Calibri" charset="0"/>
              </a:rPr>
              <a:pPr eaLnBrk="1" hangingPunct="1"/>
              <a:t>42</a:t>
            </a:fld>
            <a:endParaRPr lang="en-US" sz="1200">
              <a:solidFill>
                <a:srgbClr val="898989"/>
              </a:solidFill>
              <a:latin typeface="Calibri" charset="0"/>
            </a:endParaRPr>
          </a:p>
        </p:txBody>
      </p:sp>
      <p:sp>
        <p:nvSpPr>
          <p:cNvPr id="58370"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The Real World</a:t>
            </a:r>
          </a:p>
        </p:txBody>
      </p:sp>
      <p:sp>
        <p:nvSpPr>
          <p:cNvPr id="58371" name="Rectangle 3"/>
          <p:cNvSpPr>
            <a:spLocks noGrp="1" noChangeArrowheads="1"/>
          </p:cNvSpPr>
          <p:nvPr>
            <p:ph type="body" idx="1"/>
          </p:nvPr>
        </p:nvSpPr>
        <p:spPr/>
        <p:txBody>
          <a:bodyPr/>
          <a:lstStyle/>
          <a:p>
            <a:pPr eaLnBrk="1" hangingPunct="1"/>
            <a:r>
              <a:rPr lang="en-US">
                <a:latin typeface="Calibri" charset="0"/>
                <a:ea typeface="ＭＳ Ｐゴシック" charset="0"/>
                <a:cs typeface="ＭＳ Ｐゴシック" charset="0"/>
              </a:rPr>
              <a:t>Gee, I’m building a text classifier for real, now!</a:t>
            </a:r>
          </a:p>
          <a:p>
            <a:pPr eaLnBrk="1" hangingPunct="1"/>
            <a:r>
              <a:rPr lang="en-US">
                <a:latin typeface="Calibri" charset="0"/>
                <a:ea typeface="ＭＳ Ｐゴシック" charset="0"/>
                <a:cs typeface="ＭＳ Ｐゴシック" charset="0"/>
              </a:rPr>
              <a:t>What should I do?</a:t>
            </a:r>
          </a:p>
          <a:p>
            <a:pPr eaLnBrk="1" hangingPunct="1">
              <a:buFont typeface="Wingdings" charset="0"/>
              <a:buNone/>
            </a:pPr>
            <a:endParaRPr lang="en-US">
              <a:latin typeface="Calibri" charset="0"/>
              <a:ea typeface="ＭＳ Ｐゴシック" charset="0"/>
              <a:cs typeface="ＭＳ Ｐゴシック" charset="0"/>
            </a:endParaRPr>
          </a:p>
          <a:p>
            <a:pPr eaLnBrk="1" hangingPunct="1"/>
            <a:r>
              <a:rPr lang="en-US">
                <a:latin typeface="Calibri" charset="0"/>
                <a:ea typeface="ＭＳ Ｐゴシック" charset="0"/>
                <a:cs typeface="ＭＳ Ｐゴシック" charset="0"/>
              </a:rPr>
              <a:t>How much training data do you have?</a:t>
            </a:r>
          </a:p>
          <a:p>
            <a:pPr lvl="1" eaLnBrk="1" hangingPunct="1"/>
            <a:r>
              <a:rPr lang="en-US">
                <a:latin typeface="Calibri" charset="0"/>
                <a:ea typeface="ＭＳ Ｐゴシック" charset="0"/>
              </a:rPr>
              <a:t>None</a:t>
            </a:r>
          </a:p>
          <a:p>
            <a:pPr lvl="1" eaLnBrk="1" hangingPunct="1"/>
            <a:r>
              <a:rPr lang="en-US">
                <a:latin typeface="Calibri" charset="0"/>
                <a:ea typeface="ＭＳ Ｐゴシック" charset="0"/>
              </a:rPr>
              <a:t>Very little</a:t>
            </a:r>
          </a:p>
          <a:p>
            <a:pPr lvl="1" eaLnBrk="1" hangingPunct="1"/>
            <a:r>
              <a:rPr lang="en-US">
                <a:latin typeface="Calibri" charset="0"/>
                <a:ea typeface="ＭＳ Ｐゴシック" charset="0"/>
              </a:rPr>
              <a:t>Quite a lot</a:t>
            </a:r>
          </a:p>
          <a:p>
            <a:pPr lvl="1" eaLnBrk="1" hangingPunct="1"/>
            <a:r>
              <a:rPr lang="en-US">
                <a:latin typeface="Calibri" charset="0"/>
                <a:ea typeface="ＭＳ Ｐゴシック" charset="0"/>
              </a:rPr>
              <a:t>A huge amount and its growing</a:t>
            </a:r>
          </a:p>
        </p:txBody>
      </p:sp>
      <p:sp>
        <p:nvSpPr>
          <p:cNvPr id="58372"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15.3.1</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8C8159CE-7903-4647-980D-64CA3502C960}" type="slidenum">
              <a:rPr lang="en-US" sz="1200">
                <a:solidFill>
                  <a:srgbClr val="898989"/>
                </a:solidFill>
                <a:latin typeface="Calibri" charset="0"/>
              </a:rPr>
              <a:pPr eaLnBrk="1" hangingPunct="1"/>
              <a:t>43</a:t>
            </a:fld>
            <a:endParaRPr lang="en-US" sz="1200">
              <a:solidFill>
                <a:srgbClr val="898989"/>
              </a:solidFill>
              <a:latin typeface="Calibri" charset="0"/>
            </a:endParaRPr>
          </a:p>
        </p:txBody>
      </p:sp>
      <p:sp>
        <p:nvSpPr>
          <p:cNvPr id="59394"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Manually written rules</a:t>
            </a:r>
          </a:p>
        </p:txBody>
      </p:sp>
      <p:sp>
        <p:nvSpPr>
          <p:cNvPr id="59395" name="Rectangle 3"/>
          <p:cNvSpPr>
            <a:spLocks noGrp="1" noChangeArrowheads="1"/>
          </p:cNvSpPr>
          <p:nvPr>
            <p:ph type="body" idx="1"/>
          </p:nvPr>
        </p:nvSpPr>
        <p:spPr/>
        <p:txBody>
          <a:bodyPr/>
          <a:lstStyle/>
          <a:p>
            <a:pPr eaLnBrk="1" hangingPunct="1">
              <a:lnSpc>
                <a:spcPct val="90000"/>
              </a:lnSpc>
            </a:pPr>
            <a:r>
              <a:rPr lang="en-US" dirty="0">
                <a:latin typeface="Calibri" charset="0"/>
                <a:ea typeface="ＭＳ Ｐゴシック" charset="0"/>
                <a:cs typeface="ＭＳ Ｐゴシック" charset="0"/>
              </a:rPr>
              <a:t>No training data, adequate editorial staff?</a:t>
            </a:r>
          </a:p>
          <a:p>
            <a:pPr eaLnBrk="1" hangingPunct="1">
              <a:lnSpc>
                <a:spcPct val="90000"/>
              </a:lnSpc>
            </a:pPr>
            <a:r>
              <a:rPr lang="en-US" dirty="0">
                <a:latin typeface="Calibri" charset="0"/>
                <a:ea typeface="ＭＳ Ｐゴシック" charset="0"/>
                <a:cs typeface="ＭＳ Ｐゴシック" charset="0"/>
              </a:rPr>
              <a:t>Never forget the hand-written rules solution!</a:t>
            </a:r>
          </a:p>
          <a:p>
            <a:pPr lvl="1" eaLnBrk="1" hangingPunct="1">
              <a:lnSpc>
                <a:spcPct val="90000"/>
              </a:lnSpc>
            </a:pPr>
            <a:r>
              <a:rPr lang="en-US" dirty="0">
                <a:solidFill>
                  <a:schemeClr val="folHlink"/>
                </a:solidFill>
                <a:latin typeface="Calibri" charset="0"/>
                <a:ea typeface="ＭＳ Ｐゴシック" charset="0"/>
              </a:rPr>
              <a:t>If (wheat or grain) and not (whole or bread) then</a:t>
            </a:r>
          </a:p>
          <a:p>
            <a:pPr lvl="2" eaLnBrk="1" hangingPunct="1">
              <a:lnSpc>
                <a:spcPct val="90000"/>
              </a:lnSpc>
            </a:pPr>
            <a:r>
              <a:rPr lang="en-US" dirty="0">
                <a:solidFill>
                  <a:schemeClr val="folHlink"/>
                </a:solidFill>
                <a:latin typeface="Calibri" charset="0"/>
                <a:ea typeface="ＭＳ Ｐゴシック" charset="0"/>
              </a:rPr>
              <a:t>Categorize as grain</a:t>
            </a:r>
          </a:p>
          <a:p>
            <a:pPr eaLnBrk="1" hangingPunct="1">
              <a:lnSpc>
                <a:spcPct val="90000"/>
              </a:lnSpc>
            </a:pPr>
            <a:r>
              <a:rPr lang="en-US" dirty="0">
                <a:latin typeface="Calibri" charset="0"/>
                <a:ea typeface="ＭＳ Ｐゴシック" charset="0"/>
                <a:cs typeface="ＭＳ Ｐゴシック" charset="0"/>
              </a:rPr>
              <a:t>In practice, rules get a lot bigger than this</a:t>
            </a:r>
          </a:p>
          <a:p>
            <a:pPr lvl="1" eaLnBrk="1" hangingPunct="1">
              <a:lnSpc>
                <a:spcPct val="90000"/>
              </a:lnSpc>
            </a:pPr>
            <a:r>
              <a:rPr lang="en-US" dirty="0">
                <a:latin typeface="Calibri" charset="0"/>
                <a:ea typeface="ＭＳ Ｐゴシック" charset="0"/>
              </a:rPr>
              <a:t>Can also be phrased using </a:t>
            </a:r>
            <a:r>
              <a:rPr lang="en-US" dirty="0" err="1">
                <a:latin typeface="Calibri" charset="0"/>
                <a:ea typeface="ＭＳ Ｐゴシック" charset="0"/>
              </a:rPr>
              <a:t>tf</a:t>
            </a:r>
            <a:r>
              <a:rPr lang="en-US" dirty="0">
                <a:latin typeface="Calibri" charset="0"/>
                <a:ea typeface="ＭＳ Ｐゴシック" charset="0"/>
              </a:rPr>
              <a:t> or </a:t>
            </a:r>
            <a:r>
              <a:rPr lang="en-US" dirty="0" err="1">
                <a:latin typeface="Calibri" charset="0"/>
                <a:ea typeface="ＭＳ Ｐゴシック" charset="0"/>
              </a:rPr>
              <a:t>tf.idf</a:t>
            </a:r>
            <a:r>
              <a:rPr lang="en-US" dirty="0">
                <a:latin typeface="Calibri" charset="0"/>
                <a:ea typeface="ＭＳ Ｐゴシック" charset="0"/>
              </a:rPr>
              <a:t> weights</a:t>
            </a:r>
          </a:p>
          <a:p>
            <a:pPr eaLnBrk="1" hangingPunct="1">
              <a:lnSpc>
                <a:spcPct val="90000"/>
              </a:lnSpc>
            </a:pPr>
            <a:r>
              <a:rPr lang="en-US" dirty="0">
                <a:latin typeface="Calibri" charset="0"/>
                <a:ea typeface="ＭＳ Ｐゴシック" charset="0"/>
                <a:cs typeface="ＭＳ Ｐゴシック" charset="0"/>
              </a:rPr>
              <a:t>With careful crafting (human tuning on development data) performance is high:</a:t>
            </a:r>
          </a:p>
          <a:p>
            <a:pPr lvl="1" eaLnBrk="1" hangingPunct="1">
              <a:lnSpc>
                <a:spcPct val="90000"/>
              </a:lnSpc>
            </a:pPr>
            <a:r>
              <a:rPr lang="en-US" dirty="0">
                <a:latin typeface="Calibri" charset="0"/>
                <a:ea typeface="ＭＳ Ｐゴシック" charset="0"/>
              </a:rPr>
              <a:t>Construe: 94% recall, 84% precision over 675 categories </a:t>
            </a:r>
            <a:r>
              <a:rPr lang="en-US" dirty="0">
                <a:solidFill>
                  <a:srgbClr val="00A000"/>
                </a:solidFill>
                <a:latin typeface="Calibri" charset="0"/>
                <a:ea typeface="ＭＳ Ｐゴシック" charset="0"/>
              </a:rPr>
              <a:t>(Hayes and Weinstein IAAI 1990)</a:t>
            </a:r>
          </a:p>
          <a:p>
            <a:pPr eaLnBrk="1" hangingPunct="1">
              <a:lnSpc>
                <a:spcPct val="90000"/>
              </a:lnSpc>
            </a:pPr>
            <a:r>
              <a:rPr lang="en-US" dirty="0">
                <a:latin typeface="Calibri" charset="0"/>
                <a:ea typeface="ＭＳ Ｐゴシック" charset="0"/>
                <a:cs typeface="ＭＳ Ｐゴシック" charset="0"/>
              </a:rPr>
              <a:t>Amount of work required is huge</a:t>
            </a:r>
          </a:p>
          <a:p>
            <a:pPr lvl="1" eaLnBrk="1" hangingPunct="1">
              <a:lnSpc>
                <a:spcPct val="90000"/>
              </a:lnSpc>
            </a:pPr>
            <a:r>
              <a:rPr lang="en-US" dirty="0">
                <a:latin typeface="Calibri" charset="0"/>
                <a:ea typeface="ＭＳ Ｐゴシック" charset="0"/>
              </a:rPr>
              <a:t>Estimate 2 days per class … plus maintenance</a:t>
            </a:r>
          </a:p>
        </p:txBody>
      </p:sp>
      <p:sp>
        <p:nvSpPr>
          <p:cNvPr id="59396"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15.3.1</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1228DE51-DAF8-864D-8CCC-D1E5E0935455}" type="slidenum">
              <a:rPr lang="en-US" sz="1200">
                <a:solidFill>
                  <a:srgbClr val="898989"/>
                </a:solidFill>
                <a:latin typeface="Calibri" charset="0"/>
              </a:rPr>
              <a:pPr eaLnBrk="1" hangingPunct="1"/>
              <a:t>44</a:t>
            </a:fld>
            <a:endParaRPr lang="en-US" sz="1200">
              <a:solidFill>
                <a:srgbClr val="898989"/>
              </a:solidFill>
              <a:latin typeface="Calibri" charset="0"/>
            </a:endParaRPr>
          </a:p>
        </p:txBody>
      </p:sp>
      <p:sp>
        <p:nvSpPr>
          <p:cNvPr id="60418"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Very little data?</a:t>
            </a:r>
          </a:p>
        </p:txBody>
      </p:sp>
      <p:sp>
        <p:nvSpPr>
          <p:cNvPr id="60419" name="Rectangle 3"/>
          <p:cNvSpPr>
            <a:spLocks noGrp="1" noChangeArrowheads="1"/>
          </p:cNvSpPr>
          <p:nvPr>
            <p:ph type="body" idx="1"/>
          </p:nvPr>
        </p:nvSpPr>
        <p:spPr/>
        <p:txBody>
          <a:bodyPr/>
          <a:lstStyle/>
          <a:p>
            <a:pPr eaLnBrk="1" hangingPunct="1">
              <a:lnSpc>
                <a:spcPct val="90000"/>
              </a:lnSpc>
            </a:pPr>
            <a:r>
              <a:rPr lang="en-US">
                <a:latin typeface="Calibri" charset="0"/>
                <a:ea typeface="ＭＳ Ｐゴシック" charset="0"/>
                <a:cs typeface="ＭＳ Ｐゴシック" charset="0"/>
              </a:rPr>
              <a:t>If you’re just doing supervised classification, you should stick to something high bias</a:t>
            </a:r>
          </a:p>
          <a:p>
            <a:pPr lvl="1" eaLnBrk="1" hangingPunct="1">
              <a:lnSpc>
                <a:spcPct val="90000"/>
              </a:lnSpc>
            </a:pPr>
            <a:r>
              <a:rPr lang="en-US">
                <a:latin typeface="Calibri" charset="0"/>
                <a:ea typeface="ＭＳ Ｐゴシック" charset="0"/>
              </a:rPr>
              <a:t>There are theoretical results that Naïve Bayes should do well in such circumstances </a:t>
            </a:r>
            <a:r>
              <a:rPr lang="en-US">
                <a:solidFill>
                  <a:srgbClr val="00A000"/>
                </a:solidFill>
                <a:latin typeface="Calibri" charset="0"/>
                <a:ea typeface="ＭＳ Ｐゴシック" charset="0"/>
              </a:rPr>
              <a:t>(Ng and Jordan 2002 NIPS)</a:t>
            </a:r>
          </a:p>
          <a:p>
            <a:pPr eaLnBrk="1" hangingPunct="1">
              <a:lnSpc>
                <a:spcPct val="90000"/>
              </a:lnSpc>
            </a:pPr>
            <a:r>
              <a:rPr lang="en-US">
                <a:latin typeface="Calibri" charset="0"/>
                <a:ea typeface="ＭＳ Ｐゴシック" charset="0"/>
                <a:cs typeface="ＭＳ Ｐゴシック" charset="0"/>
              </a:rPr>
              <a:t>The interesting theoretical answer is to explore semi-supervised training methods:</a:t>
            </a:r>
          </a:p>
          <a:p>
            <a:pPr lvl="1" eaLnBrk="1" hangingPunct="1">
              <a:lnSpc>
                <a:spcPct val="90000"/>
              </a:lnSpc>
            </a:pPr>
            <a:r>
              <a:rPr lang="en-US">
                <a:latin typeface="Calibri" charset="0"/>
                <a:ea typeface="ＭＳ Ｐゴシック" charset="0"/>
              </a:rPr>
              <a:t>Bootstrapping, EM over unlabeled documents, …</a:t>
            </a:r>
          </a:p>
          <a:p>
            <a:pPr eaLnBrk="1" hangingPunct="1">
              <a:lnSpc>
                <a:spcPct val="90000"/>
              </a:lnSpc>
            </a:pPr>
            <a:r>
              <a:rPr lang="en-US">
                <a:latin typeface="Calibri" charset="0"/>
                <a:ea typeface="ＭＳ Ｐゴシック" charset="0"/>
                <a:cs typeface="ＭＳ Ｐゴシック" charset="0"/>
              </a:rPr>
              <a:t>The practical answer is to get more labeled data as soon as you can</a:t>
            </a:r>
          </a:p>
          <a:p>
            <a:pPr lvl="1" eaLnBrk="1" hangingPunct="1">
              <a:lnSpc>
                <a:spcPct val="90000"/>
              </a:lnSpc>
            </a:pPr>
            <a:r>
              <a:rPr lang="en-US">
                <a:latin typeface="Calibri" charset="0"/>
                <a:ea typeface="ＭＳ Ｐゴシック" charset="0"/>
              </a:rPr>
              <a:t>How can you insert yourself into a process where humans will be willing to label data for you??</a:t>
            </a:r>
          </a:p>
        </p:txBody>
      </p:sp>
      <p:sp>
        <p:nvSpPr>
          <p:cNvPr id="60420"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15.3.1</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6B95FCD5-8A0C-4E48-A3BE-00FD2A3E7A26}" type="slidenum">
              <a:rPr lang="en-US" sz="1200">
                <a:solidFill>
                  <a:srgbClr val="898989"/>
                </a:solidFill>
                <a:latin typeface="Calibri" charset="0"/>
              </a:rPr>
              <a:pPr eaLnBrk="1" hangingPunct="1"/>
              <a:t>45</a:t>
            </a:fld>
            <a:endParaRPr lang="en-US" sz="1200">
              <a:solidFill>
                <a:srgbClr val="898989"/>
              </a:solidFill>
              <a:latin typeface="Calibri" charset="0"/>
            </a:endParaRPr>
          </a:p>
        </p:txBody>
      </p:sp>
      <p:sp>
        <p:nvSpPr>
          <p:cNvPr id="61442"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A reasonable amount of data?</a:t>
            </a:r>
          </a:p>
        </p:txBody>
      </p:sp>
      <p:sp>
        <p:nvSpPr>
          <p:cNvPr id="61443" name="Rectangle 3"/>
          <p:cNvSpPr>
            <a:spLocks noGrp="1" noChangeArrowheads="1"/>
          </p:cNvSpPr>
          <p:nvPr>
            <p:ph type="body" idx="1"/>
          </p:nvPr>
        </p:nvSpPr>
        <p:spPr/>
        <p:txBody>
          <a:bodyPr/>
          <a:lstStyle/>
          <a:p>
            <a:pPr eaLnBrk="1" hangingPunct="1"/>
            <a:r>
              <a:rPr lang="en-US" dirty="0">
                <a:latin typeface="Calibri" charset="0"/>
                <a:ea typeface="ＭＳ Ｐゴシック" charset="0"/>
                <a:cs typeface="ＭＳ Ｐゴシック" charset="0"/>
              </a:rPr>
              <a:t>Perfect!</a:t>
            </a:r>
          </a:p>
          <a:p>
            <a:pPr eaLnBrk="1" hangingPunct="1"/>
            <a:r>
              <a:rPr lang="en-US" dirty="0">
                <a:latin typeface="Calibri" charset="0"/>
                <a:ea typeface="ＭＳ Ｐゴシック" charset="0"/>
                <a:cs typeface="ＭＳ Ｐゴシック" charset="0"/>
              </a:rPr>
              <a:t>We can use all our clever classifiers</a:t>
            </a:r>
          </a:p>
          <a:p>
            <a:pPr eaLnBrk="1" hangingPunct="1"/>
            <a:r>
              <a:rPr lang="en-US" dirty="0">
                <a:latin typeface="Calibri" charset="0"/>
                <a:ea typeface="ＭＳ Ｐゴシック" charset="0"/>
                <a:cs typeface="ＭＳ Ｐゴシック" charset="0"/>
              </a:rPr>
              <a:t>Roll out logistic regression/SVMs/random forests!</a:t>
            </a:r>
          </a:p>
          <a:p>
            <a:pPr eaLnBrk="1" hangingPunct="1"/>
            <a:endParaRPr lang="en-US" dirty="0">
              <a:latin typeface="Calibri" charset="0"/>
              <a:ea typeface="ＭＳ Ｐゴシック" charset="0"/>
              <a:cs typeface="ＭＳ Ｐゴシック" charset="0"/>
            </a:endParaRPr>
          </a:p>
          <a:p>
            <a:pPr eaLnBrk="1" hangingPunct="1"/>
            <a:r>
              <a:rPr lang="en-US" dirty="0">
                <a:latin typeface="Calibri" charset="0"/>
                <a:ea typeface="ＭＳ Ｐゴシック" charset="0"/>
                <a:cs typeface="ＭＳ Ｐゴシック" charset="0"/>
              </a:rPr>
              <a:t>But if you are using an SVM/NB etc., you should probably be prepared with the “hybrid” solution where there is a Boolean overlay</a:t>
            </a:r>
          </a:p>
          <a:p>
            <a:pPr lvl="1" eaLnBrk="1" hangingPunct="1"/>
            <a:r>
              <a:rPr lang="en-US" dirty="0">
                <a:latin typeface="Calibri" charset="0"/>
                <a:ea typeface="ＭＳ Ｐゴシック" charset="0"/>
              </a:rPr>
              <a:t>Or else to use user-interpretable Boolean-like models like decision trees</a:t>
            </a:r>
          </a:p>
          <a:p>
            <a:pPr lvl="1" eaLnBrk="1" hangingPunct="1"/>
            <a:r>
              <a:rPr lang="en-US" dirty="0">
                <a:latin typeface="Calibri" charset="0"/>
                <a:ea typeface="ＭＳ Ｐゴシック" charset="0"/>
              </a:rPr>
              <a:t>Users like to hack, and management likes to be able to implement quick fixes immediately</a:t>
            </a:r>
          </a:p>
        </p:txBody>
      </p:sp>
      <p:sp>
        <p:nvSpPr>
          <p:cNvPr id="61444"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15.3.1</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BAE3F480-0EEB-224F-9083-DC5D5287FA26}" type="slidenum">
              <a:rPr lang="en-US" sz="1200">
                <a:solidFill>
                  <a:srgbClr val="898989"/>
                </a:solidFill>
                <a:latin typeface="Calibri" charset="0"/>
              </a:rPr>
              <a:pPr eaLnBrk="1" hangingPunct="1"/>
              <a:t>46</a:t>
            </a:fld>
            <a:endParaRPr lang="en-US" sz="1200">
              <a:solidFill>
                <a:srgbClr val="898989"/>
              </a:solidFill>
              <a:latin typeface="Calibri" charset="0"/>
            </a:endParaRPr>
          </a:p>
        </p:txBody>
      </p:sp>
      <p:sp>
        <p:nvSpPr>
          <p:cNvPr id="62466"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A huge amount of data?</a:t>
            </a:r>
          </a:p>
        </p:txBody>
      </p:sp>
      <p:sp>
        <p:nvSpPr>
          <p:cNvPr id="62467" name="Rectangle 3"/>
          <p:cNvSpPr>
            <a:spLocks noGrp="1" noChangeArrowheads="1"/>
          </p:cNvSpPr>
          <p:nvPr>
            <p:ph type="body" idx="1"/>
          </p:nvPr>
        </p:nvSpPr>
        <p:spPr/>
        <p:txBody>
          <a:bodyPr/>
          <a:lstStyle/>
          <a:p>
            <a:pPr eaLnBrk="1" hangingPunct="1"/>
            <a:r>
              <a:rPr lang="en-US" dirty="0">
                <a:latin typeface="Calibri" charset="0"/>
                <a:ea typeface="ＭＳ Ｐゴシック" charset="0"/>
                <a:cs typeface="ＭＳ Ｐゴシック" charset="0"/>
              </a:rPr>
              <a:t>This is great in theory for doing accurate classification…</a:t>
            </a:r>
          </a:p>
          <a:p>
            <a:pPr eaLnBrk="1" hangingPunct="1"/>
            <a:r>
              <a:rPr lang="en-US" dirty="0">
                <a:latin typeface="Calibri" charset="0"/>
                <a:ea typeface="ＭＳ Ｐゴシック" charset="0"/>
                <a:cs typeface="ＭＳ Ｐゴシック" charset="0"/>
              </a:rPr>
              <a:t>But it could easily mean that expensive methods like SVMs (train time) or </a:t>
            </a:r>
            <a:r>
              <a:rPr lang="en-US" dirty="0" err="1">
                <a:latin typeface="Calibri" charset="0"/>
                <a:ea typeface="ＭＳ Ｐゴシック" charset="0"/>
                <a:cs typeface="ＭＳ Ｐゴシック" charset="0"/>
              </a:rPr>
              <a:t>kNN</a:t>
            </a:r>
            <a:r>
              <a:rPr lang="en-US" dirty="0">
                <a:latin typeface="Calibri" charset="0"/>
                <a:ea typeface="ＭＳ Ｐゴシック" charset="0"/>
                <a:cs typeface="ＭＳ Ｐゴシック" charset="0"/>
              </a:rPr>
              <a:t> (test time) are less practical</a:t>
            </a:r>
          </a:p>
          <a:p>
            <a:pPr eaLnBrk="1" hangingPunct="1"/>
            <a:endParaRPr lang="en-US" dirty="0">
              <a:latin typeface="Calibri" charset="0"/>
              <a:ea typeface="ＭＳ Ｐゴシック" charset="0"/>
              <a:cs typeface="ＭＳ Ｐゴシック" charset="0"/>
            </a:endParaRPr>
          </a:p>
          <a:p>
            <a:pPr eaLnBrk="1" hangingPunct="1"/>
            <a:r>
              <a:rPr lang="en-US" dirty="0">
                <a:latin typeface="Calibri" charset="0"/>
                <a:ea typeface="ＭＳ Ｐゴシック" charset="0"/>
                <a:cs typeface="ＭＳ Ｐゴシック" charset="0"/>
              </a:rPr>
              <a:t>Naïve Bayes can come back into its own again!</a:t>
            </a:r>
          </a:p>
          <a:p>
            <a:pPr lvl="1" eaLnBrk="1" hangingPunct="1"/>
            <a:r>
              <a:rPr lang="en-US" dirty="0">
                <a:latin typeface="Calibri" charset="0"/>
                <a:ea typeface="ＭＳ Ｐゴシック" charset="0"/>
              </a:rPr>
              <a:t>Or other methods with linear training/test complexity like </a:t>
            </a:r>
            <a:r>
              <a:rPr lang="en-US" b="1" dirty="0">
                <a:latin typeface="Calibri" charset="0"/>
                <a:ea typeface="ＭＳ Ｐゴシック" charset="0"/>
              </a:rPr>
              <a:t>(regularized) logistic regression </a:t>
            </a:r>
            <a:r>
              <a:rPr lang="en-US" dirty="0">
                <a:latin typeface="Calibri" charset="0"/>
                <a:ea typeface="ＭＳ Ｐゴシック" charset="0"/>
              </a:rPr>
              <a:t>(though much more expensive to train)</a:t>
            </a:r>
          </a:p>
        </p:txBody>
      </p:sp>
      <p:sp>
        <p:nvSpPr>
          <p:cNvPr id="62468"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15.3.1</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Number Placeholder 6"/>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4D5377F5-1B46-0743-99A2-0BAB7C93525C}" type="slidenum">
              <a:rPr lang="en-US" sz="1200">
                <a:solidFill>
                  <a:srgbClr val="898989"/>
                </a:solidFill>
                <a:latin typeface="Calibri" charset="0"/>
              </a:rPr>
              <a:pPr eaLnBrk="1" hangingPunct="1"/>
              <a:t>47</a:t>
            </a:fld>
            <a:endParaRPr lang="en-US" sz="1200">
              <a:solidFill>
                <a:srgbClr val="898989"/>
              </a:solidFill>
              <a:latin typeface="Calibri" charset="0"/>
            </a:endParaRPr>
          </a:p>
        </p:txBody>
      </p:sp>
      <p:sp>
        <p:nvSpPr>
          <p:cNvPr id="63490"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Accuracy as a function of data size</a:t>
            </a:r>
          </a:p>
        </p:txBody>
      </p:sp>
      <p:sp>
        <p:nvSpPr>
          <p:cNvPr id="63491" name="Rectangle 3"/>
          <p:cNvSpPr>
            <a:spLocks noGrp="1" noChangeArrowheads="1"/>
          </p:cNvSpPr>
          <p:nvPr>
            <p:ph type="body" sz="half" idx="1"/>
          </p:nvPr>
        </p:nvSpPr>
        <p:spPr/>
        <p:txBody>
          <a:bodyPr/>
          <a:lstStyle/>
          <a:p>
            <a:pPr eaLnBrk="1" hangingPunct="1"/>
            <a:r>
              <a:rPr lang="en-US" sz="2200">
                <a:latin typeface="Calibri" charset="0"/>
                <a:ea typeface="ＭＳ Ｐゴシック" charset="0"/>
                <a:cs typeface="ＭＳ Ｐゴシック" charset="0"/>
              </a:rPr>
              <a:t>With enough data the choice of classifier may not matter much, and the best choice may be unclear</a:t>
            </a:r>
          </a:p>
          <a:p>
            <a:pPr lvl="1" eaLnBrk="1" hangingPunct="1"/>
            <a:r>
              <a:rPr lang="en-US" sz="1800">
                <a:latin typeface="Calibri" charset="0"/>
                <a:ea typeface="ＭＳ Ｐゴシック" charset="0"/>
              </a:rPr>
              <a:t>Data: Brill and Banko on context-sensitive spelling correction</a:t>
            </a:r>
          </a:p>
          <a:p>
            <a:pPr eaLnBrk="1" hangingPunct="1"/>
            <a:endParaRPr lang="en-US" sz="2200">
              <a:latin typeface="Calibri" charset="0"/>
              <a:ea typeface="ＭＳ Ｐゴシック" charset="0"/>
              <a:cs typeface="ＭＳ Ｐゴシック" charset="0"/>
            </a:endParaRPr>
          </a:p>
          <a:p>
            <a:pPr eaLnBrk="1" hangingPunct="1"/>
            <a:r>
              <a:rPr lang="en-US" sz="2200">
                <a:latin typeface="Calibri" charset="0"/>
                <a:ea typeface="ＭＳ Ｐゴシック" charset="0"/>
                <a:cs typeface="ＭＳ Ｐゴシック" charset="0"/>
              </a:rPr>
              <a:t>But the fact that you have to keep doubling your data to improve performance is a little unpleasant</a:t>
            </a:r>
          </a:p>
        </p:txBody>
      </p:sp>
      <p:pic>
        <p:nvPicPr>
          <p:cNvPr id="63492" name="Picture 4" descr="Brill-Context-Sensitive-Spelli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t="2391"/>
          <a:stretch>
            <a:fillRect/>
          </a:stretch>
        </p:blipFill>
        <p:spPr>
          <a:xfrm>
            <a:off x="4648200" y="2514600"/>
            <a:ext cx="3810000" cy="3435350"/>
          </a:xfrm>
          <a:noFill/>
        </p:spPr>
      </p:pic>
      <p:sp>
        <p:nvSpPr>
          <p:cNvPr id="63493" name="TextBox 5"/>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15.3.1</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71E9A2D4-1B86-004B-8427-E9E0C833A4C5}" type="slidenum">
              <a:rPr lang="en-US" sz="1200">
                <a:solidFill>
                  <a:srgbClr val="898989"/>
                </a:solidFill>
                <a:latin typeface="Calibri" charset="0"/>
              </a:rPr>
              <a:pPr eaLnBrk="1" hangingPunct="1"/>
              <a:t>48</a:t>
            </a:fld>
            <a:endParaRPr lang="en-US" sz="1200">
              <a:solidFill>
                <a:srgbClr val="898989"/>
              </a:solidFill>
              <a:latin typeface="Calibri" charset="0"/>
            </a:endParaRPr>
          </a:p>
        </p:txBody>
      </p:sp>
      <p:sp>
        <p:nvSpPr>
          <p:cNvPr id="64514"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How many categories?</a:t>
            </a:r>
          </a:p>
        </p:txBody>
      </p:sp>
      <p:sp>
        <p:nvSpPr>
          <p:cNvPr id="64515" name="Rectangle 3"/>
          <p:cNvSpPr>
            <a:spLocks noGrp="1" noChangeArrowheads="1"/>
          </p:cNvSpPr>
          <p:nvPr>
            <p:ph type="body" idx="1"/>
          </p:nvPr>
        </p:nvSpPr>
        <p:spPr/>
        <p:txBody>
          <a:bodyPr/>
          <a:lstStyle/>
          <a:p>
            <a:pPr eaLnBrk="1" hangingPunct="1"/>
            <a:r>
              <a:rPr lang="en-US" dirty="0">
                <a:latin typeface="Calibri" charset="0"/>
                <a:ea typeface="ＭＳ Ｐゴシック" charset="0"/>
                <a:cs typeface="ＭＳ Ｐゴシック" charset="0"/>
              </a:rPr>
              <a:t>A few (well separated ones)?</a:t>
            </a:r>
          </a:p>
          <a:p>
            <a:pPr lvl="1" eaLnBrk="1" hangingPunct="1"/>
            <a:r>
              <a:rPr lang="en-US" dirty="0">
                <a:latin typeface="Calibri" charset="0"/>
                <a:ea typeface="ＭＳ Ｐゴシック" charset="0"/>
              </a:rPr>
              <a:t>Easy!</a:t>
            </a:r>
          </a:p>
          <a:p>
            <a:pPr eaLnBrk="1" hangingPunct="1"/>
            <a:r>
              <a:rPr lang="en-US" dirty="0">
                <a:latin typeface="Calibri" charset="0"/>
                <a:ea typeface="ＭＳ Ｐゴシック" charset="0"/>
                <a:cs typeface="ＭＳ Ｐゴシック" charset="0"/>
              </a:rPr>
              <a:t>A zillion closely related ones?</a:t>
            </a:r>
          </a:p>
          <a:p>
            <a:pPr lvl="1" eaLnBrk="1" hangingPunct="1"/>
            <a:r>
              <a:rPr lang="en-US" dirty="0">
                <a:latin typeface="Calibri" charset="0"/>
                <a:ea typeface="ＭＳ Ｐゴシック" charset="0"/>
              </a:rPr>
              <a:t>Think: Yahoo! Directory, Library of Congress classification, legal applications</a:t>
            </a:r>
          </a:p>
          <a:p>
            <a:pPr lvl="1" eaLnBrk="1" hangingPunct="1"/>
            <a:r>
              <a:rPr lang="en-US" dirty="0">
                <a:latin typeface="Calibri" charset="0"/>
                <a:ea typeface="ＭＳ Ｐゴシック" charset="0"/>
              </a:rPr>
              <a:t>Quickly gets difficult!</a:t>
            </a:r>
          </a:p>
          <a:p>
            <a:pPr lvl="2" eaLnBrk="1" hangingPunct="1"/>
            <a:r>
              <a:rPr lang="en-US" dirty="0">
                <a:latin typeface="Calibri" charset="0"/>
                <a:ea typeface="ＭＳ Ｐゴシック" charset="0"/>
              </a:rPr>
              <a:t>Classifier combination is always a useful technique</a:t>
            </a:r>
          </a:p>
          <a:p>
            <a:pPr lvl="3" eaLnBrk="1" hangingPunct="1"/>
            <a:r>
              <a:rPr lang="en-US" dirty="0">
                <a:latin typeface="Calibri" charset="0"/>
                <a:ea typeface="ＭＳ Ｐゴシック" charset="0"/>
              </a:rPr>
              <a:t>Voting, bagging, or boosting multiple classifiers</a:t>
            </a:r>
          </a:p>
          <a:p>
            <a:pPr lvl="2" eaLnBrk="1" hangingPunct="1"/>
            <a:r>
              <a:rPr lang="en-US" dirty="0">
                <a:latin typeface="Calibri" charset="0"/>
                <a:ea typeface="ＭＳ Ｐゴシック" charset="0"/>
              </a:rPr>
              <a:t>Much literature on hierarchical classification</a:t>
            </a:r>
          </a:p>
          <a:p>
            <a:pPr lvl="3" eaLnBrk="1" hangingPunct="1"/>
            <a:r>
              <a:rPr lang="en-US" dirty="0">
                <a:latin typeface="Calibri" charset="0"/>
                <a:ea typeface="ＭＳ Ｐゴシック" charset="0"/>
              </a:rPr>
              <a:t>Mileage fairly unclear, but helps a bit (Tie-Yan Liu et al. 2005)</a:t>
            </a:r>
          </a:p>
          <a:p>
            <a:pPr lvl="3" eaLnBrk="1" hangingPunct="1"/>
            <a:r>
              <a:rPr lang="en-US" b="1" dirty="0">
                <a:latin typeface="Calibri" charset="0"/>
                <a:ea typeface="ＭＳ Ｐゴシック" charset="0"/>
              </a:rPr>
              <a:t>Definitely helps for scalability</a:t>
            </a:r>
            <a:r>
              <a:rPr lang="en-US" dirty="0">
                <a:latin typeface="Calibri" charset="0"/>
                <a:ea typeface="ＭＳ Ｐゴシック" charset="0"/>
              </a:rPr>
              <a:t>, even if not in accuracy</a:t>
            </a:r>
          </a:p>
          <a:p>
            <a:pPr lvl="2" eaLnBrk="1" hangingPunct="1"/>
            <a:r>
              <a:rPr lang="en-US" dirty="0">
                <a:latin typeface="Calibri" charset="0"/>
                <a:ea typeface="ＭＳ Ｐゴシック" charset="0"/>
              </a:rPr>
              <a:t>May need a hybrid automatic/manual solution</a:t>
            </a:r>
          </a:p>
        </p:txBody>
      </p:sp>
      <p:sp>
        <p:nvSpPr>
          <p:cNvPr id="64516"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15.3.2</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BA3A6483-5DEF-F348-B27F-D11209C94EEA}" type="slidenum">
              <a:rPr lang="en-US" sz="1200">
                <a:solidFill>
                  <a:srgbClr val="898989"/>
                </a:solidFill>
                <a:latin typeface="Calibri" charset="0"/>
              </a:rPr>
              <a:pPr eaLnBrk="1" hangingPunct="1"/>
              <a:t>49</a:t>
            </a:fld>
            <a:endParaRPr lang="en-US" sz="1200">
              <a:solidFill>
                <a:srgbClr val="898989"/>
              </a:solidFill>
              <a:latin typeface="Calibri" charset="0"/>
            </a:endParaRPr>
          </a:p>
        </p:txBody>
      </p:sp>
      <p:sp>
        <p:nvSpPr>
          <p:cNvPr id="56322" name="Rectangle 1026"/>
          <p:cNvSpPr>
            <a:spLocks noGrp="1" noChangeArrowheads="1"/>
          </p:cNvSpPr>
          <p:nvPr>
            <p:ph type="title"/>
          </p:nvPr>
        </p:nvSpPr>
        <p:spPr/>
        <p:txBody>
          <a:bodyPr/>
          <a:lstStyle/>
          <a:p>
            <a:pPr eaLnBrk="1" hangingPunct="1"/>
            <a:r>
              <a:rPr lang="en-US" sz="3600">
                <a:latin typeface="Calibri" charset="0"/>
                <a:ea typeface="ＭＳ Ｐゴシック" charset="0"/>
                <a:cs typeface="ＭＳ Ｐゴシック" charset="0"/>
              </a:rPr>
              <a:t>Good practice department:</a:t>
            </a:r>
            <a:br>
              <a:rPr lang="en-US" sz="3600">
                <a:latin typeface="Calibri" charset="0"/>
                <a:ea typeface="ＭＳ Ｐゴシック" charset="0"/>
                <a:cs typeface="ＭＳ Ｐゴシック" charset="0"/>
              </a:rPr>
            </a:br>
            <a:r>
              <a:rPr lang="en-US" sz="3600">
                <a:latin typeface="Calibri" charset="0"/>
                <a:ea typeface="ＭＳ Ｐゴシック" charset="0"/>
                <a:cs typeface="ＭＳ Ｐゴシック" charset="0"/>
              </a:rPr>
              <a:t>Make a confusion matrix</a:t>
            </a:r>
          </a:p>
        </p:txBody>
      </p:sp>
      <p:sp>
        <p:nvSpPr>
          <p:cNvPr id="56323" name="Rectangle 1027"/>
          <p:cNvSpPr>
            <a:spLocks noGrp="1" noChangeArrowheads="1"/>
          </p:cNvSpPr>
          <p:nvPr>
            <p:ph type="body" idx="1"/>
          </p:nvPr>
        </p:nvSpPr>
        <p:spPr>
          <a:xfrm>
            <a:off x="457200" y="5029200"/>
            <a:ext cx="8001000" cy="1600200"/>
          </a:xfrm>
        </p:spPr>
        <p:txBody>
          <a:bodyPr/>
          <a:lstStyle/>
          <a:p>
            <a:pPr eaLnBrk="1" hangingPunct="1"/>
            <a:endParaRPr lang="en-US" sz="2200">
              <a:latin typeface="Calibri" charset="0"/>
              <a:ea typeface="ＭＳ Ｐゴシック" charset="0"/>
              <a:cs typeface="ＭＳ Ｐゴシック" charset="0"/>
            </a:endParaRPr>
          </a:p>
          <a:p>
            <a:pPr eaLnBrk="1" hangingPunct="1"/>
            <a:endParaRPr lang="en-US" sz="2200">
              <a:latin typeface="Calibri" charset="0"/>
              <a:ea typeface="ＭＳ Ｐゴシック" charset="0"/>
              <a:cs typeface="ＭＳ Ｐゴシック" charset="0"/>
            </a:endParaRPr>
          </a:p>
          <a:p>
            <a:pPr eaLnBrk="1" hangingPunct="1"/>
            <a:r>
              <a:rPr lang="en-US" sz="2200">
                <a:latin typeface="Calibri" charset="0"/>
                <a:ea typeface="ＭＳ Ｐゴシック" charset="0"/>
                <a:cs typeface="ＭＳ Ｐゴシック" charset="0"/>
              </a:rPr>
              <a:t>In a perfect classification, only the diagonal has non-zero entries</a:t>
            </a:r>
          </a:p>
          <a:p>
            <a:pPr eaLnBrk="1" hangingPunct="1"/>
            <a:r>
              <a:rPr lang="en-US" sz="2200">
                <a:latin typeface="Calibri" charset="0"/>
                <a:ea typeface="ＭＳ Ｐゴシック" charset="0"/>
                <a:cs typeface="ＭＳ Ｐゴシック" charset="0"/>
              </a:rPr>
              <a:t>Look at common confusions and how they might be addressed</a:t>
            </a:r>
          </a:p>
        </p:txBody>
      </p:sp>
      <p:sp>
        <p:nvSpPr>
          <p:cNvPr id="56324" name="Rectangle 1028"/>
          <p:cNvSpPr>
            <a:spLocks noChangeArrowheads="1"/>
          </p:cNvSpPr>
          <p:nvPr/>
        </p:nvSpPr>
        <p:spPr bwMode="auto">
          <a:xfrm>
            <a:off x="2895600" y="3124200"/>
            <a:ext cx="2590800" cy="2362200"/>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6325" name="Rectangle 1029"/>
          <p:cNvSpPr>
            <a:spLocks noChangeArrowheads="1"/>
          </p:cNvSpPr>
          <p:nvPr/>
        </p:nvSpPr>
        <p:spPr bwMode="auto">
          <a:xfrm>
            <a:off x="4419600" y="3581400"/>
            <a:ext cx="381000" cy="304800"/>
          </a:xfrm>
          <a:prstGeom prst="rect">
            <a:avLst/>
          </a:prstGeom>
          <a:solidFill>
            <a:schemeClr val="accent1">
              <a:alpha val="50195"/>
            </a:schemeClr>
          </a:solidFill>
          <a:ln w="9525">
            <a:solidFill>
              <a:schemeClr val="tx1"/>
            </a:solidFill>
            <a:miter lim="800000"/>
            <a:headEnd/>
            <a:tailEnd/>
          </a:ln>
        </p:spPr>
        <p:txBody>
          <a:bodyPr wrap="none" anchor="ctr"/>
          <a:lstStyle/>
          <a:p>
            <a:pPr algn="ctr" eaLnBrk="0" hangingPunct="0">
              <a:spcBef>
                <a:spcPct val="20000"/>
              </a:spcBef>
            </a:pPr>
            <a:r>
              <a:rPr lang="en-US" sz="1800">
                <a:latin typeface="Rockwell" charset="0"/>
              </a:rPr>
              <a:t>53</a:t>
            </a:r>
            <a:endParaRPr lang="en-US" sz="1400">
              <a:latin typeface="Rockwell" charset="0"/>
            </a:endParaRPr>
          </a:p>
        </p:txBody>
      </p:sp>
      <p:sp>
        <p:nvSpPr>
          <p:cNvPr id="56326" name="Line 1030"/>
          <p:cNvSpPr>
            <a:spLocks noChangeShapeType="1"/>
          </p:cNvSpPr>
          <p:nvPr/>
        </p:nvSpPr>
        <p:spPr bwMode="auto">
          <a:xfrm>
            <a:off x="3733800" y="30480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56327" name="Text Box 1031"/>
          <p:cNvSpPr txBox="1">
            <a:spLocks noChangeArrowheads="1"/>
          </p:cNvSpPr>
          <p:nvPr/>
        </p:nvSpPr>
        <p:spPr bwMode="auto">
          <a:xfrm>
            <a:off x="2895600" y="2687638"/>
            <a:ext cx="3092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a:spcBef>
                <a:spcPct val="20000"/>
              </a:spcBef>
            </a:pPr>
            <a:r>
              <a:rPr lang="en-US" sz="1800">
                <a:latin typeface="Rockwell" charset="0"/>
              </a:rPr>
              <a:t>Class assigned by classifier</a:t>
            </a:r>
            <a:endParaRPr lang="en-US" sz="1400">
              <a:latin typeface="Rockwell" charset="0"/>
            </a:endParaRPr>
          </a:p>
        </p:txBody>
      </p:sp>
      <p:sp>
        <p:nvSpPr>
          <p:cNvPr id="56328" name="Text Box 1032"/>
          <p:cNvSpPr txBox="1">
            <a:spLocks noChangeArrowheads="1"/>
          </p:cNvSpPr>
          <p:nvPr/>
        </p:nvSpPr>
        <p:spPr bwMode="auto">
          <a:xfrm rot="10800000">
            <a:off x="2362200" y="3335338"/>
            <a:ext cx="458788" cy="1384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wrap="non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a:spcBef>
                <a:spcPct val="20000"/>
              </a:spcBef>
            </a:pPr>
            <a:r>
              <a:rPr lang="en-US" sz="1800">
                <a:latin typeface="Rockwell" charset="0"/>
              </a:rPr>
              <a:t>Actual Class</a:t>
            </a:r>
            <a:endParaRPr lang="en-US" sz="1600">
              <a:latin typeface="Rockwell" charset="0"/>
            </a:endParaRPr>
          </a:p>
        </p:txBody>
      </p:sp>
      <p:sp>
        <p:nvSpPr>
          <p:cNvPr id="56329" name="Line 1033"/>
          <p:cNvSpPr>
            <a:spLocks noChangeShapeType="1"/>
          </p:cNvSpPr>
          <p:nvPr/>
        </p:nvSpPr>
        <p:spPr bwMode="auto">
          <a:xfrm>
            <a:off x="2819400" y="3429000"/>
            <a:ext cx="0" cy="13716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56330" name="Text Box 1034"/>
          <p:cNvSpPr txBox="1">
            <a:spLocks noChangeArrowheads="1"/>
          </p:cNvSpPr>
          <p:nvPr/>
        </p:nvSpPr>
        <p:spPr bwMode="auto">
          <a:xfrm>
            <a:off x="914400" y="1801813"/>
            <a:ext cx="6553200" cy="895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a:spcBef>
                <a:spcPct val="20000"/>
              </a:spcBef>
            </a:pPr>
            <a:r>
              <a:rPr lang="en-US">
                <a:cs typeface="Arial" charset="0"/>
              </a:rPr>
              <a:t>This (</a:t>
            </a:r>
            <a:r>
              <a:rPr lang="en-US" i="1">
                <a:cs typeface="Arial" charset="0"/>
              </a:rPr>
              <a:t>i</a:t>
            </a:r>
            <a:r>
              <a:rPr lang="en-US">
                <a:cs typeface="Arial" charset="0"/>
              </a:rPr>
              <a:t>, </a:t>
            </a:r>
            <a:r>
              <a:rPr lang="en-US" i="1">
                <a:cs typeface="Arial" charset="0"/>
              </a:rPr>
              <a:t>j</a:t>
            </a:r>
            <a:r>
              <a:rPr lang="en-US">
                <a:cs typeface="Arial" charset="0"/>
              </a:rPr>
              <a:t>) entry means 53 of the docs actually in</a:t>
            </a:r>
          </a:p>
          <a:p>
            <a:pPr>
              <a:spcBef>
                <a:spcPct val="20000"/>
              </a:spcBef>
            </a:pPr>
            <a:r>
              <a:rPr lang="en-US">
                <a:cs typeface="Arial" charset="0"/>
              </a:rPr>
              <a:t>class </a:t>
            </a:r>
            <a:r>
              <a:rPr lang="en-US" i="1">
                <a:cs typeface="Arial" charset="0"/>
              </a:rPr>
              <a:t>i</a:t>
            </a:r>
            <a:r>
              <a:rPr lang="en-US">
                <a:cs typeface="Arial" charset="0"/>
              </a:rPr>
              <a:t> were put in class </a:t>
            </a:r>
            <a:r>
              <a:rPr lang="en-US" i="1">
                <a:cs typeface="Arial" charset="0"/>
              </a:rPr>
              <a:t>j </a:t>
            </a:r>
            <a:r>
              <a:rPr lang="en-US">
                <a:cs typeface="Arial" charset="0"/>
              </a:rPr>
              <a:t>by the classifier.</a:t>
            </a:r>
          </a:p>
        </p:txBody>
      </p:sp>
      <p:sp>
        <p:nvSpPr>
          <p:cNvPr id="56331" name="Line 1035"/>
          <p:cNvSpPr>
            <a:spLocks noChangeShapeType="1"/>
          </p:cNvSpPr>
          <p:nvPr/>
        </p:nvSpPr>
        <p:spPr bwMode="auto">
          <a:xfrm>
            <a:off x="2514600" y="2895600"/>
            <a:ext cx="18288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56332"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15.2.4</a:t>
            </a:r>
          </a:p>
        </p:txBody>
      </p:sp>
    </p:spTree>
    <p:extLst>
      <p:ext uri="{BB962C8B-B14F-4D97-AF65-F5344CB8AC3E}">
        <p14:creationId xmlns:p14="http://schemas.microsoft.com/office/powerpoint/2010/main" val="752585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Rectangle 2">
            <a:extLst>
              <a:ext uri="{FF2B5EF4-FFF2-40B4-BE49-F238E27FC236}">
                <a16:creationId xmlns:a16="http://schemas.microsoft.com/office/drawing/2014/main" id="{0A343446-3D7A-6C40-BD72-4377898B014C}"/>
              </a:ext>
            </a:extLst>
          </p:cNvPr>
          <p:cNvSpPr>
            <a:spLocks noGrp="1" noChangeArrowheads="1"/>
          </p:cNvSpPr>
          <p:nvPr>
            <p:ph type="title"/>
          </p:nvPr>
        </p:nvSpPr>
        <p:spPr/>
        <p:txBody>
          <a:bodyPr/>
          <a:lstStyle/>
          <a:p>
            <a:r>
              <a:rPr lang="en-US" altLang="en-US" sz="3600" dirty="0"/>
              <a:t>Newer Reuters data: RCV1: 810,000 docs</a:t>
            </a:r>
          </a:p>
        </p:txBody>
      </p:sp>
      <p:sp>
        <p:nvSpPr>
          <p:cNvPr id="945155" name="Rectangle 3">
            <a:extLst>
              <a:ext uri="{FF2B5EF4-FFF2-40B4-BE49-F238E27FC236}">
                <a16:creationId xmlns:a16="http://schemas.microsoft.com/office/drawing/2014/main" id="{5DE3172A-5BF4-7840-823C-26FF4A050589}"/>
              </a:ext>
            </a:extLst>
          </p:cNvPr>
          <p:cNvSpPr>
            <a:spLocks noGrp="1" noChangeArrowheads="1"/>
          </p:cNvSpPr>
          <p:nvPr>
            <p:ph type="body" idx="1"/>
          </p:nvPr>
        </p:nvSpPr>
        <p:spPr/>
        <p:txBody>
          <a:bodyPr/>
          <a:lstStyle/>
          <a:p>
            <a:r>
              <a:rPr lang="en-US" altLang="en-US"/>
              <a:t>Top topics in Reuters RCV1</a:t>
            </a:r>
          </a:p>
          <a:p>
            <a:endParaRPr lang="en-US" altLang="en-US"/>
          </a:p>
        </p:txBody>
      </p:sp>
      <p:pic>
        <p:nvPicPr>
          <p:cNvPr id="945156" name="Picture 4" descr="topics">
            <a:extLst>
              <a:ext uri="{FF2B5EF4-FFF2-40B4-BE49-F238E27FC236}">
                <a16:creationId xmlns:a16="http://schemas.microsoft.com/office/drawing/2014/main" id="{FE2796D9-6F17-544D-B205-0D8F17BF0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9839" b="1527"/>
          <a:stretch>
            <a:fillRect/>
          </a:stretch>
        </p:blipFill>
        <p:spPr bwMode="auto">
          <a:xfrm>
            <a:off x="457200" y="2286000"/>
            <a:ext cx="8405813"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3829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Rectangle 2">
            <a:extLst>
              <a:ext uri="{FF2B5EF4-FFF2-40B4-BE49-F238E27FC236}">
                <a16:creationId xmlns:a16="http://schemas.microsoft.com/office/drawing/2014/main" id="{41E3355D-5B8F-9C45-89B8-61F105744DFE}"/>
              </a:ext>
            </a:extLst>
          </p:cNvPr>
          <p:cNvSpPr>
            <a:spLocks noGrp="1" noChangeArrowheads="1"/>
          </p:cNvSpPr>
          <p:nvPr>
            <p:ph type="title"/>
          </p:nvPr>
        </p:nvSpPr>
        <p:spPr/>
        <p:txBody>
          <a:bodyPr/>
          <a:lstStyle/>
          <a:p>
            <a:r>
              <a:rPr lang="en-US" altLang="en-US" sz="3600"/>
              <a:t>Good practice department: </a:t>
            </a:r>
            <a:br>
              <a:rPr lang="en-US" altLang="en-US" sz="3600"/>
            </a:br>
            <a:r>
              <a:rPr lang="en-US" altLang="en-US" sz="3600"/>
              <a:t>N-Fold Cross-Validation</a:t>
            </a:r>
          </a:p>
        </p:txBody>
      </p:sp>
      <p:sp>
        <p:nvSpPr>
          <p:cNvPr id="1006595" name="Rectangle 3">
            <a:extLst>
              <a:ext uri="{FF2B5EF4-FFF2-40B4-BE49-F238E27FC236}">
                <a16:creationId xmlns:a16="http://schemas.microsoft.com/office/drawing/2014/main" id="{F2302F94-D5C3-2B4E-B3A3-BB727CCA896A}"/>
              </a:ext>
            </a:extLst>
          </p:cNvPr>
          <p:cNvSpPr>
            <a:spLocks noGrp="1" noChangeArrowheads="1"/>
          </p:cNvSpPr>
          <p:nvPr>
            <p:ph type="body" idx="1"/>
          </p:nvPr>
        </p:nvSpPr>
        <p:spPr/>
        <p:txBody>
          <a:bodyPr/>
          <a:lstStyle/>
          <a:p>
            <a:pPr>
              <a:lnSpc>
                <a:spcPct val="90000"/>
              </a:lnSpc>
            </a:pPr>
            <a:r>
              <a:rPr lang="en-US" altLang="en-US" sz="2200"/>
              <a:t>Results can vary based on sampling error due to different training and test sets.</a:t>
            </a:r>
          </a:p>
          <a:p>
            <a:pPr>
              <a:lnSpc>
                <a:spcPct val="90000"/>
              </a:lnSpc>
            </a:pPr>
            <a:r>
              <a:rPr lang="en-US" altLang="en-US" sz="2200"/>
              <a:t>Average results over multiple training and test sets (splits of the overall data) for the best results.</a:t>
            </a:r>
          </a:p>
          <a:p>
            <a:pPr>
              <a:lnSpc>
                <a:spcPct val="90000"/>
              </a:lnSpc>
            </a:pPr>
            <a:r>
              <a:rPr lang="en-US" altLang="en-US" sz="2200"/>
              <a:t>Ideally, test and training sets are independent on each trial.</a:t>
            </a:r>
          </a:p>
          <a:p>
            <a:pPr lvl="1">
              <a:lnSpc>
                <a:spcPct val="90000"/>
              </a:lnSpc>
            </a:pPr>
            <a:r>
              <a:rPr lang="en-US" altLang="en-US" sz="2000"/>
              <a:t>But this would require too much labeled data.</a:t>
            </a:r>
          </a:p>
          <a:p>
            <a:pPr>
              <a:lnSpc>
                <a:spcPct val="90000"/>
              </a:lnSpc>
            </a:pPr>
            <a:r>
              <a:rPr lang="en-US" altLang="en-US" sz="2200"/>
              <a:t>Partition data into N equal-sized disjoint segments.</a:t>
            </a:r>
          </a:p>
          <a:p>
            <a:pPr>
              <a:lnSpc>
                <a:spcPct val="90000"/>
              </a:lnSpc>
            </a:pPr>
            <a:r>
              <a:rPr lang="en-US" altLang="en-US" sz="2200"/>
              <a:t>Run N trials, each time using a different segment of the data for testing, and training on the remaining N</a:t>
            </a:r>
            <a:r>
              <a:rPr lang="en-US" altLang="en-US" sz="2200">
                <a:sym typeface="Symbol" pitchFamily="2" charset="2"/>
              </a:rPr>
              <a:t></a:t>
            </a:r>
            <a:r>
              <a:rPr lang="en-US" altLang="en-US" sz="2200"/>
              <a:t>1 segments.</a:t>
            </a:r>
          </a:p>
          <a:p>
            <a:pPr>
              <a:lnSpc>
                <a:spcPct val="90000"/>
              </a:lnSpc>
            </a:pPr>
            <a:r>
              <a:rPr lang="en-US" altLang="en-US" sz="2200"/>
              <a:t>This way, at least test-sets are independent.</a:t>
            </a:r>
          </a:p>
          <a:p>
            <a:pPr>
              <a:lnSpc>
                <a:spcPct val="90000"/>
              </a:lnSpc>
            </a:pPr>
            <a:r>
              <a:rPr lang="en-US" altLang="en-US" sz="2200"/>
              <a:t>Report average classification accuracy over the N trials.</a:t>
            </a:r>
          </a:p>
          <a:p>
            <a:pPr>
              <a:lnSpc>
                <a:spcPct val="90000"/>
              </a:lnSpc>
            </a:pPr>
            <a:r>
              <a:rPr lang="en-US" altLang="en-US" sz="2200"/>
              <a:t>Typically, N = 10.</a:t>
            </a:r>
          </a:p>
        </p:txBody>
      </p:sp>
    </p:spTree>
    <p:extLst>
      <p:ext uri="{BB962C8B-B14F-4D97-AF65-F5344CB8AC3E}">
        <p14:creationId xmlns:p14="http://schemas.microsoft.com/office/powerpoint/2010/main" val="13455918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618" name="Rectangle 2">
            <a:extLst>
              <a:ext uri="{FF2B5EF4-FFF2-40B4-BE49-F238E27FC236}">
                <a16:creationId xmlns:a16="http://schemas.microsoft.com/office/drawing/2014/main" id="{0B604FDF-4397-9648-8997-105F07FA9312}"/>
              </a:ext>
            </a:extLst>
          </p:cNvPr>
          <p:cNvSpPr>
            <a:spLocks noGrp="1" noChangeArrowheads="1"/>
          </p:cNvSpPr>
          <p:nvPr>
            <p:ph type="title"/>
          </p:nvPr>
        </p:nvSpPr>
        <p:spPr/>
        <p:txBody>
          <a:bodyPr/>
          <a:lstStyle/>
          <a:p>
            <a:r>
              <a:rPr lang="en-US" altLang="en-US" sz="3600"/>
              <a:t>Good practice department: </a:t>
            </a:r>
            <a:br>
              <a:rPr lang="en-US" altLang="en-US" sz="3600"/>
            </a:br>
            <a:r>
              <a:rPr lang="en-US" altLang="en-US" sz="3600"/>
              <a:t>Learning Curves</a:t>
            </a:r>
          </a:p>
        </p:txBody>
      </p:sp>
      <p:sp>
        <p:nvSpPr>
          <p:cNvPr id="1007619" name="Rectangle 3">
            <a:extLst>
              <a:ext uri="{FF2B5EF4-FFF2-40B4-BE49-F238E27FC236}">
                <a16:creationId xmlns:a16="http://schemas.microsoft.com/office/drawing/2014/main" id="{2222D971-2F8E-594E-94B6-6331FF3C8A0C}"/>
              </a:ext>
            </a:extLst>
          </p:cNvPr>
          <p:cNvSpPr>
            <a:spLocks noGrp="1" noChangeArrowheads="1"/>
          </p:cNvSpPr>
          <p:nvPr>
            <p:ph type="body" idx="1"/>
          </p:nvPr>
        </p:nvSpPr>
        <p:spPr/>
        <p:txBody>
          <a:bodyPr/>
          <a:lstStyle/>
          <a:p>
            <a:r>
              <a:rPr lang="en-US" altLang="en-US"/>
              <a:t>In practice, labeled data is usually rare and expensive.</a:t>
            </a:r>
          </a:p>
          <a:p>
            <a:r>
              <a:rPr lang="en-US" altLang="en-US"/>
              <a:t>Would like to know how performance varies with the number of training instances.</a:t>
            </a:r>
          </a:p>
          <a:p>
            <a:r>
              <a:rPr lang="en-US" altLang="en-US" i="1"/>
              <a:t>Learning curves</a:t>
            </a:r>
            <a:r>
              <a:rPr lang="en-US" altLang="en-US"/>
              <a:t> plot classification accuracy on independent test data (</a:t>
            </a:r>
            <a:r>
              <a:rPr lang="en-US" altLang="en-US" i="1"/>
              <a:t>Y</a:t>
            </a:r>
            <a:r>
              <a:rPr lang="en-US" altLang="en-US"/>
              <a:t> axis) versus number of training examples (</a:t>
            </a:r>
            <a:r>
              <a:rPr lang="en-US" altLang="en-US" i="1"/>
              <a:t>X</a:t>
            </a:r>
            <a:r>
              <a:rPr lang="en-US" altLang="en-US"/>
              <a:t> axis).</a:t>
            </a:r>
          </a:p>
          <a:p>
            <a:r>
              <a:rPr lang="en-US" altLang="en-US"/>
              <a:t>One can do both the above and produce learning curves averaged over multiple trials from cross-validation</a:t>
            </a:r>
          </a:p>
          <a:p>
            <a:endParaRPr lang="en-US" altLang="en-US"/>
          </a:p>
        </p:txBody>
      </p:sp>
    </p:spTree>
    <p:extLst>
      <p:ext uri="{BB962C8B-B14F-4D97-AF65-F5344CB8AC3E}">
        <p14:creationId xmlns:p14="http://schemas.microsoft.com/office/powerpoint/2010/main" val="1257770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963B897-8B10-C142-8502-B38024447353}" type="slidenum">
              <a:rPr lang="en-US" sz="1200">
                <a:solidFill>
                  <a:srgbClr val="898989"/>
                </a:solidFill>
                <a:latin typeface="Calibri" charset="0"/>
              </a:rPr>
              <a:pPr eaLnBrk="1" hangingPunct="1"/>
              <a:t>52</a:t>
            </a:fld>
            <a:endParaRPr lang="en-US" sz="1200">
              <a:solidFill>
                <a:srgbClr val="898989"/>
              </a:solidFill>
              <a:latin typeface="Calibri" charset="0"/>
            </a:endParaRPr>
          </a:p>
        </p:txBody>
      </p:sp>
      <p:sp>
        <p:nvSpPr>
          <p:cNvPr id="65538"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How can one tweak performance?</a:t>
            </a:r>
          </a:p>
        </p:txBody>
      </p:sp>
      <p:sp>
        <p:nvSpPr>
          <p:cNvPr id="65539" name="Rectangle 3"/>
          <p:cNvSpPr>
            <a:spLocks noGrp="1" noChangeArrowheads="1"/>
          </p:cNvSpPr>
          <p:nvPr>
            <p:ph type="body" idx="1"/>
          </p:nvPr>
        </p:nvSpPr>
        <p:spPr/>
        <p:txBody>
          <a:bodyPr/>
          <a:lstStyle/>
          <a:p>
            <a:pPr eaLnBrk="1" hangingPunct="1"/>
            <a:r>
              <a:rPr lang="en-US" dirty="0">
                <a:latin typeface="Calibri" charset="0"/>
                <a:ea typeface="ＭＳ Ｐゴシック" charset="0"/>
                <a:cs typeface="ＭＳ Ｐゴシック" charset="0"/>
              </a:rPr>
              <a:t>Aim to exploit any domain-specific useful features that give special meanings or that zone the data</a:t>
            </a:r>
          </a:p>
          <a:p>
            <a:pPr lvl="1" eaLnBrk="1" hangingPunct="1"/>
            <a:r>
              <a:rPr lang="en-US" dirty="0">
                <a:latin typeface="Calibri" charset="0"/>
                <a:ea typeface="ＭＳ Ｐゴシック" charset="0"/>
              </a:rPr>
              <a:t>E.g., an author byline or mail headers</a:t>
            </a:r>
          </a:p>
          <a:p>
            <a:pPr eaLnBrk="1" hangingPunct="1"/>
            <a:r>
              <a:rPr lang="en-US" dirty="0">
                <a:latin typeface="Calibri" charset="0"/>
                <a:ea typeface="ＭＳ Ｐゴシック" charset="0"/>
                <a:cs typeface="ＭＳ Ｐゴシック" charset="0"/>
              </a:rPr>
              <a:t>Aim to collapse things that would be treated as different but shouldn’t be.</a:t>
            </a:r>
          </a:p>
          <a:p>
            <a:pPr lvl="1" eaLnBrk="1" hangingPunct="1"/>
            <a:r>
              <a:rPr lang="en-US" dirty="0">
                <a:latin typeface="Calibri" charset="0"/>
                <a:ea typeface="ＭＳ Ｐゴシック" charset="0"/>
              </a:rPr>
              <a:t>E.g., part numbers, chemical formulas</a:t>
            </a:r>
          </a:p>
          <a:p>
            <a:pPr lvl="1" eaLnBrk="1" hangingPunct="1"/>
            <a:endParaRPr lang="en-US" dirty="0">
              <a:latin typeface="Calibri" charset="0"/>
              <a:ea typeface="ＭＳ Ｐゴシック" charset="0"/>
            </a:endParaRPr>
          </a:p>
          <a:p>
            <a:pPr eaLnBrk="1" hangingPunct="1"/>
            <a:r>
              <a:rPr lang="en-US" dirty="0">
                <a:latin typeface="Calibri" charset="0"/>
                <a:ea typeface="ＭＳ Ｐゴシック" charset="0"/>
                <a:cs typeface="ＭＳ Ｐゴシック" charset="0"/>
              </a:rPr>
              <a:t>Does putting in “hacks” help?</a:t>
            </a:r>
          </a:p>
          <a:p>
            <a:pPr lvl="1" eaLnBrk="1" hangingPunct="1"/>
            <a:r>
              <a:rPr lang="en-US" dirty="0">
                <a:latin typeface="Calibri" charset="0"/>
                <a:ea typeface="ＭＳ Ｐゴシック" charset="0"/>
                <a:cs typeface="ＭＳ Ｐゴシック" charset="0"/>
              </a:rPr>
              <a:t>You bet! Easiest way to improve practical systems</a:t>
            </a:r>
          </a:p>
          <a:p>
            <a:pPr lvl="2" eaLnBrk="1" hangingPunct="1"/>
            <a:r>
              <a:rPr lang="en-US" dirty="0">
                <a:latin typeface="Calibri" charset="0"/>
                <a:ea typeface="ＭＳ Ｐゴシック" charset="0"/>
                <a:cs typeface="ＭＳ Ｐゴシック" charset="0"/>
              </a:rPr>
              <a:t>Feature design and non-linear weighting is </a:t>
            </a:r>
            <a:r>
              <a:rPr lang="en-US" i="1" dirty="0">
                <a:latin typeface="Calibri" charset="0"/>
                <a:ea typeface="ＭＳ Ｐゴシック" charset="0"/>
                <a:cs typeface="ＭＳ Ｐゴシック" charset="0"/>
              </a:rPr>
              <a:t>very </a:t>
            </a:r>
            <a:r>
              <a:rPr lang="en-US" dirty="0">
                <a:latin typeface="Calibri" charset="0"/>
                <a:ea typeface="ＭＳ Ｐゴシック" charset="0"/>
                <a:cs typeface="ＭＳ Ｐゴシック" charset="0"/>
              </a:rPr>
              <a:t>important in the performance of real-world systems</a:t>
            </a:r>
            <a:endParaRPr lang="en-US" dirty="0">
              <a:latin typeface="Calibri" charset="0"/>
              <a:ea typeface="ＭＳ Ｐゴシック" charset="0"/>
            </a:endParaRPr>
          </a:p>
        </p:txBody>
      </p:sp>
      <p:sp>
        <p:nvSpPr>
          <p:cNvPr id="65540"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15.3.2</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6B3F8D5B-5E8F-FC40-B0D1-FC8E47E51018}" type="slidenum">
              <a:rPr lang="en-US" sz="1200">
                <a:solidFill>
                  <a:srgbClr val="898989"/>
                </a:solidFill>
                <a:latin typeface="Calibri" charset="0"/>
              </a:rPr>
              <a:pPr eaLnBrk="1" hangingPunct="1"/>
              <a:t>53</a:t>
            </a:fld>
            <a:endParaRPr lang="en-US" sz="1200">
              <a:solidFill>
                <a:srgbClr val="898989"/>
              </a:solidFill>
              <a:latin typeface="Calibri" charset="0"/>
            </a:endParaRPr>
          </a:p>
        </p:txBody>
      </p:sp>
      <p:sp>
        <p:nvSpPr>
          <p:cNvPr id="66562" name="Rectangle 2"/>
          <p:cNvSpPr>
            <a:spLocks noGrp="1" noChangeArrowheads="1"/>
          </p:cNvSpPr>
          <p:nvPr>
            <p:ph type="title"/>
          </p:nvPr>
        </p:nvSpPr>
        <p:spPr>
          <a:xfrm>
            <a:off x="457200" y="304800"/>
            <a:ext cx="8229600" cy="1143000"/>
          </a:xfrm>
        </p:spPr>
        <p:txBody>
          <a:bodyPr/>
          <a:lstStyle/>
          <a:p>
            <a:pPr eaLnBrk="1" hangingPunct="1"/>
            <a:r>
              <a:rPr lang="en-US">
                <a:latin typeface="Calibri" charset="0"/>
                <a:ea typeface="ＭＳ Ｐゴシック" charset="0"/>
                <a:cs typeface="ＭＳ Ｐゴシック" charset="0"/>
              </a:rPr>
              <a:t>Upweighting</a:t>
            </a:r>
          </a:p>
        </p:txBody>
      </p:sp>
      <p:sp>
        <p:nvSpPr>
          <p:cNvPr id="66563" name="Rectangle 3"/>
          <p:cNvSpPr>
            <a:spLocks noGrp="1" noChangeArrowheads="1"/>
          </p:cNvSpPr>
          <p:nvPr>
            <p:ph type="body" idx="1"/>
          </p:nvPr>
        </p:nvSpPr>
        <p:spPr/>
        <p:txBody>
          <a:bodyPr/>
          <a:lstStyle/>
          <a:p>
            <a:pPr eaLnBrk="1" hangingPunct="1"/>
            <a:r>
              <a:rPr lang="en-US" dirty="0">
                <a:latin typeface="Calibri" charset="0"/>
                <a:ea typeface="ＭＳ Ｐゴシック" charset="0"/>
                <a:cs typeface="ＭＳ Ｐゴシック" charset="0"/>
              </a:rPr>
              <a:t>You can get a lot of value by differentially weighting contributions from different document zones:</a:t>
            </a:r>
          </a:p>
          <a:p>
            <a:pPr eaLnBrk="1" hangingPunct="1"/>
            <a:r>
              <a:rPr lang="en-US" dirty="0">
                <a:latin typeface="Calibri" charset="0"/>
                <a:ea typeface="ＭＳ Ｐゴシック" charset="0"/>
                <a:cs typeface="ＭＳ Ｐゴシック" charset="0"/>
              </a:rPr>
              <a:t>That is, you count as two instances of a word when you see the word in, say, the abstract</a:t>
            </a:r>
          </a:p>
          <a:p>
            <a:pPr lvl="1" eaLnBrk="1" hangingPunct="1"/>
            <a:r>
              <a:rPr lang="en-US" dirty="0">
                <a:latin typeface="Calibri" charset="0"/>
                <a:ea typeface="ＭＳ Ｐゴシック" charset="0"/>
              </a:rPr>
              <a:t>Upweighting title words helps  (Cohen &amp; Singer 1996)</a:t>
            </a:r>
          </a:p>
          <a:p>
            <a:pPr lvl="2" eaLnBrk="1" hangingPunct="1"/>
            <a:r>
              <a:rPr lang="en-US" dirty="0">
                <a:latin typeface="Calibri" charset="0"/>
                <a:ea typeface="ＭＳ Ｐゴシック" charset="0"/>
              </a:rPr>
              <a:t>Doubling the weighting on the title words is a good rule of thumb</a:t>
            </a:r>
          </a:p>
          <a:p>
            <a:pPr lvl="2" eaLnBrk="1" hangingPunct="1"/>
            <a:r>
              <a:rPr lang="en-US" dirty="0">
                <a:latin typeface="Calibri" charset="0"/>
                <a:ea typeface="ＭＳ Ｐゴシック" charset="0"/>
              </a:rPr>
              <a:t>Like what we talked about for BM25F</a:t>
            </a:r>
          </a:p>
          <a:p>
            <a:pPr lvl="1" eaLnBrk="1" hangingPunct="1"/>
            <a:r>
              <a:rPr lang="en-US" dirty="0">
                <a:latin typeface="Calibri" charset="0"/>
                <a:ea typeface="ＭＳ Ｐゴシック" charset="0"/>
              </a:rPr>
              <a:t>Upweighting the first sentence of each paragraph helps (Murata, 1999)</a:t>
            </a:r>
          </a:p>
          <a:p>
            <a:pPr lvl="1" eaLnBrk="1" hangingPunct="1"/>
            <a:r>
              <a:rPr lang="en-US" dirty="0">
                <a:latin typeface="Calibri" charset="0"/>
                <a:ea typeface="ＭＳ Ｐゴシック" charset="0"/>
              </a:rPr>
              <a:t>Upweighting sentences that contain title words helps (</a:t>
            </a:r>
            <a:r>
              <a:rPr lang="en-US" dirty="0" err="1">
                <a:latin typeface="Calibri" charset="0"/>
                <a:ea typeface="ＭＳ Ｐゴシック" charset="0"/>
              </a:rPr>
              <a:t>Ko</a:t>
            </a:r>
            <a:r>
              <a:rPr lang="en-US" dirty="0">
                <a:latin typeface="Calibri" charset="0"/>
                <a:ea typeface="ＭＳ Ｐゴシック" charset="0"/>
              </a:rPr>
              <a:t> </a:t>
            </a:r>
            <a:r>
              <a:rPr lang="en-US" i="1" dirty="0">
                <a:latin typeface="Calibri" charset="0"/>
                <a:ea typeface="ＭＳ Ｐゴシック" charset="0"/>
              </a:rPr>
              <a:t>et al,</a:t>
            </a:r>
            <a:r>
              <a:rPr lang="en-US" dirty="0">
                <a:latin typeface="Calibri" charset="0"/>
                <a:ea typeface="ＭＳ Ｐゴシック" charset="0"/>
              </a:rPr>
              <a:t> 2002)</a:t>
            </a:r>
          </a:p>
        </p:txBody>
      </p:sp>
      <p:sp>
        <p:nvSpPr>
          <p:cNvPr id="66564"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15.3.2</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31A0E8A0-7679-294D-A70D-70B2150BECC4}" type="slidenum">
              <a:rPr lang="en-US" sz="1200">
                <a:solidFill>
                  <a:srgbClr val="898989"/>
                </a:solidFill>
                <a:latin typeface="Calibri" charset="0"/>
              </a:rPr>
              <a:pPr eaLnBrk="1" hangingPunct="1"/>
              <a:t>54</a:t>
            </a:fld>
            <a:endParaRPr lang="en-US" sz="1200">
              <a:solidFill>
                <a:srgbClr val="898989"/>
              </a:solidFill>
              <a:latin typeface="Calibri" charset="0"/>
            </a:endParaRPr>
          </a:p>
        </p:txBody>
      </p:sp>
      <p:sp>
        <p:nvSpPr>
          <p:cNvPr id="67586"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Two techniques for zones</a:t>
            </a:r>
          </a:p>
        </p:txBody>
      </p:sp>
      <p:sp>
        <p:nvSpPr>
          <p:cNvPr id="67587" name="Rectangle 3"/>
          <p:cNvSpPr>
            <a:spLocks noGrp="1" noChangeArrowheads="1"/>
          </p:cNvSpPr>
          <p:nvPr>
            <p:ph type="body" idx="1"/>
          </p:nvPr>
        </p:nvSpPr>
        <p:spPr/>
        <p:txBody>
          <a:bodyPr/>
          <a:lstStyle/>
          <a:p>
            <a:pPr marL="495300" indent="-495300" eaLnBrk="1" hangingPunct="1">
              <a:buFont typeface="Wingdings" charset="0"/>
              <a:buAutoNum type="arabicPeriod"/>
            </a:pPr>
            <a:r>
              <a:rPr lang="en-US">
                <a:latin typeface="Calibri" charset="0"/>
                <a:ea typeface="ＭＳ Ｐゴシック" charset="0"/>
                <a:cs typeface="ＭＳ Ｐゴシック" charset="0"/>
              </a:rPr>
              <a:t>Have a completely separate set of features/parameters for different zones like the title</a:t>
            </a:r>
          </a:p>
          <a:p>
            <a:pPr marL="495300" indent="-495300" eaLnBrk="1" hangingPunct="1">
              <a:buFont typeface="Wingdings" charset="0"/>
              <a:buAutoNum type="arabicPeriod"/>
            </a:pPr>
            <a:r>
              <a:rPr lang="en-US">
                <a:latin typeface="Calibri" charset="0"/>
                <a:ea typeface="ＭＳ Ｐゴシック" charset="0"/>
                <a:cs typeface="ＭＳ Ｐゴシック" charset="0"/>
              </a:rPr>
              <a:t>Use the same features (pooling/tying their parameters) across zones, but upweight the contribution of different zones</a:t>
            </a:r>
          </a:p>
          <a:p>
            <a:pPr marL="495300" indent="-495300" eaLnBrk="1" hangingPunct="1"/>
            <a:endParaRPr lang="en-US" sz="1600">
              <a:latin typeface="Calibri" charset="0"/>
              <a:ea typeface="ＭＳ Ｐゴシック" charset="0"/>
              <a:cs typeface="ＭＳ Ｐゴシック" charset="0"/>
            </a:endParaRPr>
          </a:p>
          <a:p>
            <a:pPr marL="495300" indent="-495300" eaLnBrk="1" hangingPunct="1"/>
            <a:r>
              <a:rPr lang="en-US">
                <a:latin typeface="Calibri" charset="0"/>
                <a:ea typeface="ＭＳ Ｐゴシック" charset="0"/>
                <a:cs typeface="ＭＳ Ｐゴシック" charset="0"/>
              </a:rPr>
              <a:t>Commonly the second method is more successful: it costs you nothing in terms of sparsifying the data, but can give a very useful performance boost</a:t>
            </a:r>
          </a:p>
          <a:p>
            <a:pPr marL="1295400" lvl="2" indent="-381000" eaLnBrk="1" hangingPunct="1"/>
            <a:r>
              <a:rPr lang="en-US">
                <a:latin typeface="Calibri" charset="0"/>
                <a:ea typeface="ＭＳ Ｐゴシック" charset="0"/>
              </a:rPr>
              <a:t>Which is best is a contingent fact about the data</a:t>
            </a:r>
          </a:p>
        </p:txBody>
      </p:sp>
      <p:sp>
        <p:nvSpPr>
          <p:cNvPr id="67588"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15.3.2</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0EF2E4C7-9406-0440-9B82-9C763D109200}" type="slidenum">
              <a:rPr lang="en-US" sz="1200">
                <a:solidFill>
                  <a:srgbClr val="898989"/>
                </a:solidFill>
                <a:latin typeface="Calibri" charset="0"/>
              </a:rPr>
              <a:pPr eaLnBrk="1" hangingPunct="1"/>
              <a:t>55</a:t>
            </a:fld>
            <a:endParaRPr lang="en-US" sz="1200">
              <a:solidFill>
                <a:srgbClr val="898989"/>
              </a:solidFill>
              <a:latin typeface="Calibri" charset="0"/>
            </a:endParaRPr>
          </a:p>
        </p:txBody>
      </p:sp>
      <p:sp>
        <p:nvSpPr>
          <p:cNvPr id="68610" name="Rectangle 2"/>
          <p:cNvSpPr>
            <a:spLocks noGrp="1" noChangeArrowheads="1"/>
          </p:cNvSpPr>
          <p:nvPr>
            <p:ph type="title"/>
          </p:nvPr>
        </p:nvSpPr>
        <p:spPr/>
        <p:txBody>
          <a:bodyPr/>
          <a:lstStyle/>
          <a:p>
            <a:pPr eaLnBrk="1" hangingPunct="1"/>
            <a:r>
              <a:rPr lang="en-US" sz="3600">
                <a:latin typeface="Calibri" charset="0"/>
                <a:ea typeface="ＭＳ Ｐゴシック" charset="0"/>
                <a:cs typeface="ＭＳ Ｐゴシック" charset="0"/>
              </a:rPr>
              <a:t>Text Summarization techniques in text classification</a:t>
            </a:r>
            <a:endParaRPr lang="en-CA" sz="3600">
              <a:latin typeface="Calibri" charset="0"/>
              <a:ea typeface="ＭＳ Ｐゴシック" charset="0"/>
              <a:cs typeface="ＭＳ Ｐゴシック" charset="0"/>
            </a:endParaRPr>
          </a:p>
        </p:txBody>
      </p:sp>
      <p:sp>
        <p:nvSpPr>
          <p:cNvPr id="68611" name="Rectangle 3"/>
          <p:cNvSpPr>
            <a:spLocks noGrp="1" noChangeArrowheads="1"/>
          </p:cNvSpPr>
          <p:nvPr>
            <p:ph type="body" idx="1"/>
          </p:nvPr>
        </p:nvSpPr>
        <p:spPr/>
        <p:txBody>
          <a:bodyPr/>
          <a:lstStyle/>
          <a:p>
            <a:pPr eaLnBrk="1" hangingPunct="1">
              <a:lnSpc>
                <a:spcPct val="90000"/>
              </a:lnSpc>
            </a:pPr>
            <a:r>
              <a:rPr lang="en-US" dirty="0">
                <a:latin typeface="Calibri" charset="0"/>
                <a:ea typeface="ＭＳ Ｐゴシック" charset="0"/>
                <a:cs typeface="ＭＳ Ｐゴシック" charset="0"/>
              </a:rPr>
              <a:t>Text Summarization: Process of extracting key pieces from text, normally by features on sentences reflecting position and content</a:t>
            </a:r>
          </a:p>
          <a:p>
            <a:pPr eaLnBrk="1" hangingPunct="1">
              <a:lnSpc>
                <a:spcPct val="90000"/>
              </a:lnSpc>
            </a:pPr>
            <a:r>
              <a:rPr lang="en-US" dirty="0">
                <a:latin typeface="Calibri" charset="0"/>
                <a:ea typeface="ＭＳ Ｐゴシック" charset="0"/>
                <a:cs typeface="ＭＳ Ｐゴシック" charset="0"/>
              </a:rPr>
              <a:t>Much of this work can be used to suggest weightings for terms in text categorization</a:t>
            </a:r>
          </a:p>
          <a:p>
            <a:pPr lvl="2" eaLnBrk="1" hangingPunct="1">
              <a:lnSpc>
                <a:spcPct val="90000"/>
              </a:lnSpc>
            </a:pPr>
            <a:r>
              <a:rPr lang="en-US" dirty="0">
                <a:latin typeface="Calibri" charset="0"/>
                <a:ea typeface="ＭＳ Ｐゴシック" charset="0"/>
              </a:rPr>
              <a:t>See: </a:t>
            </a:r>
            <a:r>
              <a:rPr lang="en-US" dirty="0" err="1">
                <a:latin typeface="Calibri" charset="0"/>
                <a:ea typeface="ＭＳ Ｐゴシック" charset="0"/>
              </a:rPr>
              <a:t>Kolcz</a:t>
            </a:r>
            <a:r>
              <a:rPr lang="en-US" dirty="0">
                <a:latin typeface="Calibri" charset="0"/>
                <a:ea typeface="ＭＳ Ｐゴシック" charset="0"/>
              </a:rPr>
              <a:t>, </a:t>
            </a:r>
            <a:r>
              <a:rPr lang="en-US" dirty="0" err="1">
                <a:latin typeface="Calibri" charset="0"/>
                <a:ea typeface="ＭＳ Ｐゴシック" charset="0"/>
              </a:rPr>
              <a:t>Prabakarmurthi</a:t>
            </a:r>
            <a:r>
              <a:rPr lang="en-US" dirty="0">
                <a:latin typeface="Calibri" charset="0"/>
                <a:ea typeface="ＭＳ Ｐゴシック" charset="0"/>
              </a:rPr>
              <a:t>, and </a:t>
            </a:r>
            <a:r>
              <a:rPr lang="en-US" dirty="0" err="1">
                <a:latin typeface="Calibri" charset="0"/>
                <a:ea typeface="ＭＳ Ｐゴシック" charset="0"/>
              </a:rPr>
              <a:t>Kalita</a:t>
            </a:r>
            <a:r>
              <a:rPr lang="en-US" dirty="0">
                <a:latin typeface="Calibri" charset="0"/>
                <a:ea typeface="ＭＳ Ｐゴシック" charset="0"/>
              </a:rPr>
              <a:t>, CIKM 2001: Summarization as feature selection for text categorization </a:t>
            </a:r>
          </a:p>
          <a:p>
            <a:pPr lvl="1" eaLnBrk="1" hangingPunct="1">
              <a:lnSpc>
                <a:spcPct val="90000"/>
              </a:lnSpc>
            </a:pPr>
            <a:r>
              <a:rPr lang="en-US" dirty="0">
                <a:latin typeface="Calibri" charset="0"/>
                <a:ea typeface="ＭＳ Ｐゴシック" charset="0"/>
              </a:rPr>
              <a:t>Categorizing with title,</a:t>
            </a:r>
          </a:p>
          <a:p>
            <a:pPr lvl="1" eaLnBrk="1" hangingPunct="1">
              <a:lnSpc>
                <a:spcPct val="90000"/>
              </a:lnSpc>
            </a:pPr>
            <a:r>
              <a:rPr lang="en-US" dirty="0">
                <a:latin typeface="Calibri" charset="0"/>
                <a:ea typeface="ＭＳ Ｐゴシック" charset="0"/>
              </a:rPr>
              <a:t>Categorizing with first paragraph only</a:t>
            </a:r>
          </a:p>
          <a:p>
            <a:pPr lvl="1" eaLnBrk="1" hangingPunct="1">
              <a:lnSpc>
                <a:spcPct val="90000"/>
              </a:lnSpc>
            </a:pPr>
            <a:r>
              <a:rPr lang="en-US" dirty="0">
                <a:latin typeface="Calibri" charset="0"/>
                <a:ea typeface="ＭＳ Ｐゴシック" charset="0"/>
              </a:rPr>
              <a:t>Categorizing with paragraph with most keywords</a:t>
            </a:r>
          </a:p>
          <a:p>
            <a:pPr lvl="1" eaLnBrk="1" hangingPunct="1">
              <a:lnSpc>
                <a:spcPct val="90000"/>
              </a:lnSpc>
            </a:pPr>
            <a:r>
              <a:rPr lang="en-US" dirty="0">
                <a:latin typeface="Calibri" charset="0"/>
                <a:ea typeface="ＭＳ Ｐゴシック" charset="0"/>
              </a:rPr>
              <a:t>Categorizing with first and last paragraphs, etc.</a:t>
            </a:r>
            <a:endParaRPr lang="en-CA" i="1" dirty="0">
              <a:latin typeface="Calibri" charset="0"/>
              <a:ea typeface="ＭＳ Ｐゴシック" charset="0"/>
            </a:endParaRPr>
          </a:p>
          <a:p>
            <a:pPr lvl="1" eaLnBrk="1" hangingPunct="1">
              <a:lnSpc>
                <a:spcPct val="90000"/>
              </a:lnSpc>
            </a:pPr>
            <a:endParaRPr lang="en-US" dirty="0">
              <a:latin typeface="Calibri" charset="0"/>
              <a:ea typeface="ＭＳ Ｐゴシック" charset="0"/>
            </a:endParaRPr>
          </a:p>
        </p:txBody>
      </p:sp>
      <p:sp>
        <p:nvSpPr>
          <p:cNvPr id="68612"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15.3.2</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DF8E2B27-6072-034B-A50F-B82A49B1A624}" type="slidenum">
              <a:rPr lang="en-US" sz="1200">
                <a:solidFill>
                  <a:srgbClr val="898989"/>
                </a:solidFill>
                <a:latin typeface="Calibri" charset="0"/>
              </a:rPr>
              <a:pPr eaLnBrk="1" hangingPunct="1"/>
              <a:t>56</a:t>
            </a:fld>
            <a:endParaRPr lang="en-US" sz="1200">
              <a:solidFill>
                <a:srgbClr val="898989"/>
              </a:solidFill>
              <a:latin typeface="Calibri" charset="0"/>
            </a:endParaRPr>
          </a:p>
        </p:txBody>
      </p:sp>
      <p:sp>
        <p:nvSpPr>
          <p:cNvPr id="69634" name="Rectangle 2"/>
          <p:cNvSpPr>
            <a:spLocks noGrp="1" noChangeArrowheads="1"/>
          </p:cNvSpPr>
          <p:nvPr>
            <p:ph type="title"/>
          </p:nvPr>
        </p:nvSpPr>
        <p:spPr/>
        <p:txBody>
          <a:bodyPr/>
          <a:lstStyle/>
          <a:p>
            <a:pPr eaLnBrk="1" hangingPunct="1"/>
            <a:r>
              <a:rPr lang="en-US" sz="3600">
                <a:latin typeface="Calibri" charset="0"/>
                <a:ea typeface="ＭＳ Ｐゴシック" charset="0"/>
                <a:cs typeface="ＭＳ Ｐゴシック" charset="0"/>
              </a:rPr>
              <a:t>Does stemming/lowercasing/… help?</a:t>
            </a:r>
          </a:p>
        </p:txBody>
      </p:sp>
      <p:sp>
        <p:nvSpPr>
          <p:cNvPr id="69635" name="Rectangle 3"/>
          <p:cNvSpPr>
            <a:spLocks noGrp="1" noChangeArrowheads="1"/>
          </p:cNvSpPr>
          <p:nvPr>
            <p:ph type="body" idx="1"/>
          </p:nvPr>
        </p:nvSpPr>
        <p:spPr/>
        <p:txBody>
          <a:bodyPr/>
          <a:lstStyle/>
          <a:p>
            <a:pPr eaLnBrk="1" hangingPunct="1">
              <a:lnSpc>
                <a:spcPct val="90000"/>
              </a:lnSpc>
            </a:pPr>
            <a:r>
              <a:rPr lang="en-US">
                <a:latin typeface="Calibri" charset="0"/>
                <a:ea typeface="ＭＳ Ｐゴシック" charset="0"/>
                <a:cs typeface="ＭＳ Ｐゴシック" charset="0"/>
              </a:rPr>
              <a:t>As always, it’s hard to tell, and empirical evaluation is normally the gold standard</a:t>
            </a:r>
          </a:p>
          <a:p>
            <a:pPr eaLnBrk="1" hangingPunct="1">
              <a:lnSpc>
                <a:spcPct val="90000"/>
              </a:lnSpc>
            </a:pPr>
            <a:r>
              <a:rPr lang="en-US">
                <a:latin typeface="Calibri" charset="0"/>
                <a:ea typeface="ＭＳ Ｐゴシック" charset="0"/>
                <a:cs typeface="ＭＳ Ｐゴシック" charset="0"/>
              </a:rPr>
              <a:t>But note that the role of tools like stemming is rather different for TextCat vs. IR:</a:t>
            </a:r>
          </a:p>
          <a:p>
            <a:pPr lvl="1" eaLnBrk="1" hangingPunct="1">
              <a:lnSpc>
                <a:spcPct val="90000"/>
              </a:lnSpc>
            </a:pPr>
            <a:r>
              <a:rPr lang="en-US">
                <a:latin typeface="Calibri" charset="0"/>
                <a:ea typeface="ＭＳ Ｐゴシック" charset="0"/>
              </a:rPr>
              <a:t>For IR, you often want to collapse forms of the verb </a:t>
            </a:r>
            <a:r>
              <a:rPr lang="en-US" i="1">
                <a:latin typeface="Calibri" charset="0"/>
                <a:ea typeface="ＭＳ Ｐゴシック" charset="0"/>
              </a:rPr>
              <a:t>oxygenate</a:t>
            </a:r>
            <a:r>
              <a:rPr lang="en-US">
                <a:latin typeface="Calibri" charset="0"/>
                <a:ea typeface="ＭＳ Ｐゴシック" charset="0"/>
              </a:rPr>
              <a:t> and </a:t>
            </a:r>
            <a:r>
              <a:rPr lang="en-US" i="1">
                <a:latin typeface="Calibri" charset="0"/>
                <a:ea typeface="ＭＳ Ｐゴシック" charset="0"/>
              </a:rPr>
              <a:t>oxygenation</a:t>
            </a:r>
            <a:r>
              <a:rPr lang="en-US">
                <a:latin typeface="Calibri" charset="0"/>
                <a:ea typeface="ＭＳ Ｐゴシック" charset="0"/>
              </a:rPr>
              <a:t>, since all of those documents will be relevant to a query for </a:t>
            </a:r>
            <a:r>
              <a:rPr lang="en-US" i="1">
                <a:latin typeface="Calibri" charset="0"/>
                <a:ea typeface="ＭＳ Ｐゴシック" charset="0"/>
              </a:rPr>
              <a:t>oxygenation</a:t>
            </a:r>
          </a:p>
          <a:p>
            <a:pPr lvl="1" eaLnBrk="1" hangingPunct="1">
              <a:lnSpc>
                <a:spcPct val="90000"/>
              </a:lnSpc>
            </a:pPr>
            <a:r>
              <a:rPr lang="en-US">
                <a:latin typeface="Calibri" charset="0"/>
                <a:ea typeface="ＭＳ Ｐゴシック" charset="0"/>
              </a:rPr>
              <a:t>For TextCat, with sufficient training data, stemming </a:t>
            </a:r>
            <a:r>
              <a:rPr lang="en-US" i="1">
                <a:solidFill>
                  <a:srgbClr val="357E69"/>
                </a:solidFill>
                <a:latin typeface="Calibri" charset="0"/>
                <a:ea typeface="ＭＳ Ｐゴシック" charset="0"/>
              </a:rPr>
              <a:t>does no good</a:t>
            </a:r>
            <a:r>
              <a:rPr lang="en-US" i="1">
                <a:latin typeface="Calibri" charset="0"/>
                <a:ea typeface="ＭＳ Ｐゴシック" charset="0"/>
              </a:rPr>
              <a:t>. </a:t>
            </a:r>
            <a:r>
              <a:rPr lang="en-US">
                <a:latin typeface="Calibri" charset="0"/>
                <a:ea typeface="ＭＳ Ｐゴシック" charset="0"/>
              </a:rPr>
              <a:t>It only helps in compensating for data sparseness (which can be severe in TextCat applications). </a:t>
            </a:r>
            <a:r>
              <a:rPr lang="en-US" i="1">
                <a:latin typeface="Calibri" charset="0"/>
                <a:ea typeface="ＭＳ Ｐゴシック" charset="0"/>
              </a:rPr>
              <a:t>Overly aggressive stemming can easily degrade performance.</a:t>
            </a:r>
          </a:p>
        </p:txBody>
      </p:sp>
      <p:sp>
        <p:nvSpPr>
          <p:cNvPr id="69636"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15.3.2</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426" name="Rectangle 2">
            <a:extLst>
              <a:ext uri="{FF2B5EF4-FFF2-40B4-BE49-F238E27FC236}">
                <a16:creationId xmlns:a16="http://schemas.microsoft.com/office/drawing/2014/main" id="{7430BA26-0D1E-DA4E-8CA7-D8738EA7CC63}"/>
              </a:ext>
            </a:extLst>
          </p:cNvPr>
          <p:cNvSpPr>
            <a:spLocks noGrp="1" noChangeArrowheads="1"/>
          </p:cNvSpPr>
          <p:nvPr>
            <p:ph type="title"/>
          </p:nvPr>
        </p:nvSpPr>
        <p:spPr/>
        <p:txBody>
          <a:bodyPr/>
          <a:lstStyle/>
          <a:p>
            <a:r>
              <a:rPr lang="en-US" altLang="en-US" sz="3600"/>
              <a:t>Measuring Classification</a:t>
            </a:r>
            <a:br>
              <a:rPr lang="en-US" altLang="en-US" sz="3600"/>
            </a:br>
            <a:r>
              <a:rPr lang="en-US" altLang="en-US" sz="3600"/>
              <a:t>Figures of Merit</a:t>
            </a:r>
          </a:p>
        </p:txBody>
      </p:sp>
      <p:sp>
        <p:nvSpPr>
          <p:cNvPr id="999427" name="Rectangle 3">
            <a:extLst>
              <a:ext uri="{FF2B5EF4-FFF2-40B4-BE49-F238E27FC236}">
                <a16:creationId xmlns:a16="http://schemas.microsoft.com/office/drawing/2014/main" id="{DAA33BEC-E5E0-4645-8BBB-25065A79C060}"/>
              </a:ext>
            </a:extLst>
          </p:cNvPr>
          <p:cNvSpPr>
            <a:spLocks noGrp="1" noChangeArrowheads="1"/>
          </p:cNvSpPr>
          <p:nvPr>
            <p:ph type="body" idx="1"/>
          </p:nvPr>
        </p:nvSpPr>
        <p:spPr/>
        <p:txBody>
          <a:bodyPr/>
          <a:lstStyle/>
          <a:p>
            <a:pPr>
              <a:lnSpc>
                <a:spcPct val="90000"/>
              </a:lnSpc>
            </a:pPr>
            <a:r>
              <a:rPr lang="en-US" altLang="en-US" dirty="0"/>
              <a:t>Accuracy of classification </a:t>
            </a:r>
          </a:p>
          <a:p>
            <a:pPr lvl="1">
              <a:lnSpc>
                <a:spcPct val="90000"/>
              </a:lnSpc>
            </a:pPr>
            <a:r>
              <a:rPr lang="en-US" altLang="en-US" dirty="0"/>
              <a:t>Main evaluation criterion in academia</a:t>
            </a:r>
          </a:p>
          <a:p>
            <a:pPr>
              <a:lnSpc>
                <a:spcPct val="90000"/>
              </a:lnSpc>
            </a:pPr>
            <a:r>
              <a:rPr lang="en-US" altLang="en-US" dirty="0"/>
              <a:t>Speed of training statistical classifier</a:t>
            </a:r>
          </a:p>
          <a:p>
            <a:pPr lvl="1">
              <a:lnSpc>
                <a:spcPct val="90000"/>
              </a:lnSpc>
            </a:pPr>
            <a:r>
              <a:rPr lang="en-US" altLang="en-US" dirty="0"/>
              <a:t>Some methods are very cheap; some very costly</a:t>
            </a:r>
          </a:p>
          <a:p>
            <a:pPr>
              <a:lnSpc>
                <a:spcPct val="90000"/>
              </a:lnSpc>
            </a:pPr>
            <a:r>
              <a:rPr lang="en-US" altLang="en-US" dirty="0"/>
              <a:t>Speed of classification (docs/hour)</a:t>
            </a:r>
          </a:p>
          <a:p>
            <a:pPr lvl="1">
              <a:lnSpc>
                <a:spcPct val="90000"/>
              </a:lnSpc>
            </a:pPr>
            <a:r>
              <a:rPr lang="en-US" altLang="en-US" dirty="0"/>
              <a:t>No big differences for most algorithms</a:t>
            </a:r>
          </a:p>
          <a:p>
            <a:pPr lvl="1">
              <a:lnSpc>
                <a:spcPct val="90000"/>
              </a:lnSpc>
            </a:pPr>
            <a:r>
              <a:rPr lang="en-US" altLang="en-US" dirty="0"/>
              <a:t>Exceptions: </a:t>
            </a:r>
            <a:r>
              <a:rPr lang="en-US" altLang="en-US" dirty="0" err="1"/>
              <a:t>kNN</a:t>
            </a:r>
            <a:r>
              <a:rPr lang="en-US" altLang="en-US" dirty="0"/>
              <a:t>, complex preprocessing requirements</a:t>
            </a:r>
          </a:p>
          <a:p>
            <a:pPr>
              <a:lnSpc>
                <a:spcPct val="90000"/>
              </a:lnSpc>
            </a:pPr>
            <a:r>
              <a:rPr lang="en-US" altLang="en-US" dirty="0"/>
              <a:t>Effort in creating training set/hand-built classifier</a:t>
            </a:r>
          </a:p>
          <a:p>
            <a:pPr lvl="1">
              <a:lnSpc>
                <a:spcPct val="90000"/>
              </a:lnSpc>
            </a:pPr>
            <a:r>
              <a:rPr lang="en-US" altLang="en-US" dirty="0"/>
              <a:t>human hours/topic</a:t>
            </a:r>
          </a:p>
          <a:p>
            <a:pPr>
              <a:lnSpc>
                <a:spcPct val="90000"/>
              </a:lnSpc>
              <a:buFont typeface="Wingdings" pitchFamily="2" charset="2"/>
              <a:buNone/>
            </a:pPr>
            <a:endParaRPr lang="en-US" altLang="en-US" dirty="0"/>
          </a:p>
        </p:txBody>
      </p:sp>
    </p:spTree>
    <p:extLst>
      <p:ext uri="{BB962C8B-B14F-4D97-AF65-F5344CB8AC3E}">
        <p14:creationId xmlns:p14="http://schemas.microsoft.com/office/powerpoint/2010/main" val="21075436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9E38AFA6-F630-0942-B72D-F17B96FDE5E9}" type="slidenum">
              <a:rPr lang="en-US" sz="1200">
                <a:solidFill>
                  <a:srgbClr val="898989"/>
                </a:solidFill>
                <a:latin typeface="Calibri" charset="0"/>
              </a:rPr>
              <a:pPr eaLnBrk="1" hangingPunct="1"/>
              <a:t>58</a:t>
            </a:fld>
            <a:endParaRPr lang="en-US" sz="1200">
              <a:solidFill>
                <a:srgbClr val="898989"/>
              </a:solidFill>
              <a:latin typeface="Calibri" charset="0"/>
            </a:endParaRPr>
          </a:p>
        </p:txBody>
      </p:sp>
      <p:sp>
        <p:nvSpPr>
          <p:cNvPr id="70658" name="Rectangle 2"/>
          <p:cNvSpPr>
            <a:spLocks noGrp="1" noChangeArrowheads="1"/>
          </p:cNvSpPr>
          <p:nvPr>
            <p:ph type="title"/>
          </p:nvPr>
        </p:nvSpPr>
        <p:spPr/>
        <p:txBody>
          <a:bodyPr/>
          <a:lstStyle/>
          <a:p>
            <a:pPr eaLnBrk="1" hangingPunct="1"/>
            <a:r>
              <a:rPr lang="en-US" sz="3600" dirty="0">
                <a:latin typeface="Calibri" charset="0"/>
                <a:ea typeface="ＭＳ Ｐゴシック" charset="0"/>
                <a:cs typeface="ＭＳ Ｐゴシック" charset="0"/>
              </a:rPr>
              <a:t>Measuring Classification</a:t>
            </a:r>
            <a:br>
              <a:rPr lang="en-US" sz="3600" dirty="0">
                <a:latin typeface="Calibri" charset="0"/>
                <a:ea typeface="ＭＳ Ｐゴシック" charset="0"/>
                <a:cs typeface="ＭＳ Ｐゴシック" charset="0"/>
              </a:rPr>
            </a:br>
            <a:r>
              <a:rPr lang="en-US" sz="3600" dirty="0">
                <a:latin typeface="Calibri" charset="0"/>
                <a:ea typeface="ＭＳ Ｐゴシック" charset="0"/>
                <a:cs typeface="ＭＳ Ｐゴシック" charset="0"/>
              </a:rPr>
              <a:t>Figures of Merit</a:t>
            </a:r>
          </a:p>
        </p:txBody>
      </p:sp>
      <p:sp>
        <p:nvSpPr>
          <p:cNvPr id="70659" name="Rectangle 3"/>
          <p:cNvSpPr>
            <a:spLocks noGrp="1" noChangeArrowheads="1"/>
          </p:cNvSpPr>
          <p:nvPr>
            <p:ph type="body" idx="1"/>
          </p:nvPr>
        </p:nvSpPr>
        <p:spPr/>
        <p:txBody>
          <a:bodyPr/>
          <a:lstStyle/>
          <a:p>
            <a:pPr eaLnBrk="1" hangingPunct="1">
              <a:lnSpc>
                <a:spcPct val="90000"/>
              </a:lnSpc>
            </a:pPr>
            <a:r>
              <a:rPr lang="en-US" dirty="0">
                <a:latin typeface="Calibri" charset="0"/>
                <a:ea typeface="ＭＳ Ｐゴシック" charset="0"/>
                <a:cs typeface="ＭＳ Ｐゴシック" charset="0"/>
              </a:rPr>
              <a:t>Not just accuracy; in the real world, there are economic measures:</a:t>
            </a:r>
          </a:p>
          <a:p>
            <a:pPr lvl="1" eaLnBrk="1" hangingPunct="1">
              <a:lnSpc>
                <a:spcPct val="90000"/>
              </a:lnSpc>
            </a:pPr>
            <a:r>
              <a:rPr lang="en-US" dirty="0">
                <a:latin typeface="Calibri" charset="0"/>
                <a:ea typeface="ＭＳ Ｐゴシック" charset="0"/>
              </a:rPr>
              <a:t>Your choices are:</a:t>
            </a:r>
          </a:p>
          <a:p>
            <a:pPr lvl="2" eaLnBrk="1" hangingPunct="1">
              <a:lnSpc>
                <a:spcPct val="90000"/>
              </a:lnSpc>
            </a:pPr>
            <a:r>
              <a:rPr lang="en-US" dirty="0">
                <a:latin typeface="Calibri" charset="0"/>
                <a:ea typeface="ＭＳ Ｐゴシック" charset="0"/>
              </a:rPr>
              <a:t>Do no classification</a:t>
            </a:r>
          </a:p>
          <a:p>
            <a:pPr lvl="3" eaLnBrk="1" hangingPunct="1">
              <a:lnSpc>
                <a:spcPct val="90000"/>
              </a:lnSpc>
            </a:pPr>
            <a:r>
              <a:rPr lang="en-US" dirty="0">
                <a:latin typeface="Calibri" charset="0"/>
                <a:ea typeface="ＭＳ Ｐゴシック" charset="0"/>
              </a:rPr>
              <a:t>That has a cost (hard to compute)</a:t>
            </a:r>
          </a:p>
          <a:p>
            <a:pPr lvl="2" eaLnBrk="1" hangingPunct="1">
              <a:lnSpc>
                <a:spcPct val="90000"/>
              </a:lnSpc>
            </a:pPr>
            <a:r>
              <a:rPr lang="en-US" dirty="0">
                <a:latin typeface="Calibri" charset="0"/>
                <a:ea typeface="ＭＳ Ｐゴシック" charset="0"/>
              </a:rPr>
              <a:t>Do it all manually</a:t>
            </a:r>
          </a:p>
          <a:p>
            <a:pPr lvl="3" eaLnBrk="1" hangingPunct="1">
              <a:lnSpc>
                <a:spcPct val="90000"/>
              </a:lnSpc>
            </a:pPr>
            <a:r>
              <a:rPr lang="en-US" dirty="0">
                <a:latin typeface="Calibri" charset="0"/>
                <a:ea typeface="ＭＳ Ｐゴシック" charset="0"/>
              </a:rPr>
              <a:t>Has an easy-to-compute cost if you’re doing it like that now</a:t>
            </a:r>
          </a:p>
          <a:p>
            <a:pPr lvl="2" eaLnBrk="1" hangingPunct="1">
              <a:lnSpc>
                <a:spcPct val="90000"/>
              </a:lnSpc>
            </a:pPr>
            <a:r>
              <a:rPr lang="en-US" dirty="0">
                <a:latin typeface="Calibri" charset="0"/>
                <a:ea typeface="ＭＳ Ｐゴシック" charset="0"/>
              </a:rPr>
              <a:t>Do it all with an automatic classifier</a:t>
            </a:r>
          </a:p>
          <a:p>
            <a:pPr lvl="3" eaLnBrk="1" hangingPunct="1">
              <a:lnSpc>
                <a:spcPct val="90000"/>
              </a:lnSpc>
            </a:pPr>
            <a:r>
              <a:rPr lang="en-US" dirty="0">
                <a:latin typeface="Calibri" charset="0"/>
                <a:ea typeface="ＭＳ Ｐゴシック" charset="0"/>
              </a:rPr>
              <a:t>Mistakes have a cost</a:t>
            </a:r>
          </a:p>
          <a:p>
            <a:pPr lvl="2" eaLnBrk="1" hangingPunct="1">
              <a:lnSpc>
                <a:spcPct val="90000"/>
              </a:lnSpc>
            </a:pPr>
            <a:r>
              <a:rPr lang="en-US" dirty="0">
                <a:latin typeface="Calibri" charset="0"/>
                <a:ea typeface="ＭＳ Ｐゴシック" charset="0"/>
              </a:rPr>
              <a:t>Do it with a combination of automatic classification and manual review of uncertain/difficult/”new” cases</a:t>
            </a:r>
          </a:p>
          <a:p>
            <a:pPr lvl="1" eaLnBrk="1" hangingPunct="1">
              <a:lnSpc>
                <a:spcPct val="90000"/>
              </a:lnSpc>
            </a:pPr>
            <a:r>
              <a:rPr lang="en-US" dirty="0">
                <a:latin typeface="Calibri" charset="0"/>
                <a:ea typeface="ＭＳ Ｐゴシック" charset="0"/>
              </a:rPr>
              <a:t>Commonly the last method is cost efficient and is adopted</a:t>
            </a:r>
          </a:p>
          <a:p>
            <a:pPr lvl="2" eaLnBrk="1" hangingPunct="1">
              <a:lnSpc>
                <a:spcPct val="90000"/>
              </a:lnSpc>
            </a:pPr>
            <a:r>
              <a:rPr lang="en-US" dirty="0">
                <a:latin typeface="Calibri" charset="0"/>
                <a:ea typeface="ＭＳ Ｐゴシック" charset="0"/>
              </a:rPr>
              <a:t>With more theory and </a:t>
            </a:r>
            <a:r>
              <a:rPr lang="en-US" dirty="0" err="1">
                <a:latin typeface="Calibri" charset="0"/>
                <a:ea typeface="ＭＳ Ｐゴシック" charset="0"/>
              </a:rPr>
              <a:t>Turkers</a:t>
            </a:r>
            <a:r>
              <a:rPr lang="en-US" dirty="0">
                <a:latin typeface="Calibri" charset="0"/>
                <a:ea typeface="ＭＳ Ｐゴシック" charset="0"/>
              </a:rPr>
              <a:t>: </a:t>
            </a:r>
            <a:r>
              <a:rPr lang="en-US" dirty="0" err="1">
                <a:latin typeface="Calibri" charset="0"/>
                <a:ea typeface="ＭＳ Ｐゴシック" charset="0"/>
              </a:rPr>
              <a:t>Werling</a:t>
            </a:r>
            <a:r>
              <a:rPr lang="en-US" dirty="0">
                <a:latin typeface="Calibri" charset="0"/>
                <a:ea typeface="ＭＳ Ｐゴシック" charset="0"/>
              </a:rPr>
              <a:t>, </a:t>
            </a:r>
            <a:r>
              <a:rPr lang="en-US" dirty="0" err="1">
                <a:latin typeface="Calibri" charset="0"/>
                <a:ea typeface="ＭＳ Ｐゴシック" charset="0"/>
              </a:rPr>
              <a:t>Chaganty</a:t>
            </a:r>
            <a:r>
              <a:rPr lang="en-US" dirty="0">
                <a:latin typeface="Calibri" charset="0"/>
                <a:ea typeface="ＭＳ Ｐゴシック" charset="0"/>
              </a:rPr>
              <a:t>, Liang, and Manning (2015). On-the-Job Learning with Bayesian Decision Theory. </a:t>
            </a:r>
            <a:r>
              <a:rPr lang="de-DE" dirty="0">
                <a:latin typeface="Calibri" charset="0"/>
                <a:ea typeface="ＭＳ Ｐゴシック" charset="0"/>
              </a:rPr>
              <a:t>http://</a:t>
            </a:r>
            <a:r>
              <a:rPr lang="de-DE" dirty="0" err="1">
                <a:latin typeface="Calibri" charset="0"/>
                <a:ea typeface="ＭＳ Ｐゴシック" charset="0"/>
              </a:rPr>
              <a:t>arxiv.org</a:t>
            </a:r>
            <a:r>
              <a:rPr lang="de-DE" dirty="0">
                <a:latin typeface="Calibri" charset="0"/>
                <a:ea typeface="ＭＳ Ｐゴシック" charset="0"/>
              </a:rPr>
              <a:t>/</a:t>
            </a:r>
            <a:r>
              <a:rPr lang="de-DE" dirty="0" err="1">
                <a:latin typeface="Calibri" charset="0"/>
                <a:ea typeface="ＭＳ Ｐゴシック" charset="0"/>
              </a:rPr>
              <a:t>abs</a:t>
            </a:r>
            <a:r>
              <a:rPr lang="de-DE" dirty="0">
                <a:latin typeface="Calibri" charset="0"/>
                <a:ea typeface="ＭＳ Ｐゴシック" charset="0"/>
              </a:rPr>
              <a:t>/1506.03140</a:t>
            </a:r>
            <a:endParaRPr lang="en-US" dirty="0">
              <a:latin typeface="Calibri" charset="0"/>
              <a:ea typeface="ＭＳ Ｐゴシック" charset="0"/>
            </a:endParaRPr>
          </a:p>
          <a:p>
            <a:pPr eaLnBrk="1" hangingPunct="1">
              <a:lnSpc>
                <a:spcPct val="90000"/>
              </a:lnSpc>
              <a:buFont typeface="Wingdings" charset="0"/>
              <a:buNone/>
            </a:pPr>
            <a:endParaRPr lang="en-US" dirty="0">
              <a:latin typeface="Calibri" charset="0"/>
              <a:ea typeface="ＭＳ Ｐゴシック" charset="0"/>
              <a:cs typeface="ＭＳ Ｐゴシック"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033B6190-0838-9F4E-8E70-1FB8DB441A9E}" type="slidenum">
              <a:rPr lang="en-US" sz="1200">
                <a:solidFill>
                  <a:srgbClr val="898989"/>
                </a:solidFill>
                <a:latin typeface="Calibri" charset="0"/>
              </a:rPr>
              <a:pPr eaLnBrk="1" hangingPunct="1"/>
              <a:t>59</a:t>
            </a:fld>
            <a:endParaRPr lang="en-US" sz="1200">
              <a:solidFill>
                <a:srgbClr val="898989"/>
              </a:solidFill>
              <a:latin typeface="Calibri" charset="0"/>
            </a:endParaRPr>
          </a:p>
        </p:txBody>
      </p:sp>
      <p:sp>
        <p:nvSpPr>
          <p:cNvPr id="71682"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A common problem: Concept Drift</a:t>
            </a:r>
          </a:p>
        </p:txBody>
      </p:sp>
      <p:sp>
        <p:nvSpPr>
          <p:cNvPr id="71683" name="Rectangle 3"/>
          <p:cNvSpPr>
            <a:spLocks noGrp="1" noChangeArrowheads="1"/>
          </p:cNvSpPr>
          <p:nvPr>
            <p:ph type="body" idx="1"/>
          </p:nvPr>
        </p:nvSpPr>
        <p:spPr/>
        <p:txBody>
          <a:bodyPr/>
          <a:lstStyle/>
          <a:p>
            <a:pPr eaLnBrk="1" hangingPunct="1"/>
            <a:r>
              <a:rPr lang="en-US" dirty="0">
                <a:latin typeface="Calibri" charset="0"/>
                <a:ea typeface="ＭＳ Ｐゴシック" charset="0"/>
                <a:cs typeface="ＭＳ Ｐゴシック" charset="0"/>
              </a:rPr>
              <a:t>Categories change over time</a:t>
            </a:r>
          </a:p>
          <a:p>
            <a:pPr eaLnBrk="1" hangingPunct="1"/>
            <a:r>
              <a:rPr lang="en-US" dirty="0">
                <a:latin typeface="Calibri" charset="0"/>
                <a:ea typeface="ＭＳ Ｐゴシック" charset="0"/>
                <a:cs typeface="ＭＳ Ｐゴシック" charset="0"/>
              </a:rPr>
              <a:t>Example: “president of the united states”</a:t>
            </a:r>
            <a:endParaRPr lang="en-US" altLang="ja-JP" dirty="0">
              <a:latin typeface="Calibri" charset="0"/>
              <a:ea typeface="ＭＳ Ｐゴシック" charset="0"/>
              <a:cs typeface="ＭＳ Ｐゴシック" charset="0"/>
            </a:endParaRPr>
          </a:p>
          <a:p>
            <a:pPr lvl="1" eaLnBrk="1" hangingPunct="1"/>
            <a:r>
              <a:rPr lang="en-US" dirty="0">
                <a:latin typeface="Calibri" charset="0"/>
                <a:ea typeface="ＭＳ Ｐゴシック" charset="0"/>
              </a:rPr>
              <a:t>1998: </a:t>
            </a:r>
            <a:r>
              <a:rPr lang="en-US" dirty="0" err="1">
                <a:latin typeface="Calibri" charset="0"/>
                <a:ea typeface="ＭＳ Ｐゴシック" charset="0"/>
              </a:rPr>
              <a:t>clinton</a:t>
            </a:r>
            <a:r>
              <a:rPr lang="en-US" dirty="0">
                <a:latin typeface="Calibri" charset="0"/>
                <a:ea typeface="ＭＳ Ｐゴシック" charset="0"/>
              </a:rPr>
              <a:t> is great feature</a:t>
            </a:r>
          </a:p>
          <a:p>
            <a:pPr lvl="1" eaLnBrk="1" hangingPunct="1"/>
            <a:r>
              <a:rPr lang="en-US" dirty="0">
                <a:latin typeface="Calibri" charset="0"/>
                <a:ea typeface="ＭＳ Ｐゴシック" charset="0"/>
              </a:rPr>
              <a:t>2018: </a:t>
            </a:r>
            <a:r>
              <a:rPr lang="en-US" dirty="0" err="1">
                <a:latin typeface="Calibri" charset="0"/>
                <a:ea typeface="ＭＳ Ｐゴシック" charset="0"/>
              </a:rPr>
              <a:t>clinton</a:t>
            </a:r>
            <a:r>
              <a:rPr lang="en-US" dirty="0">
                <a:latin typeface="Calibri" charset="0"/>
                <a:ea typeface="ＭＳ Ｐゴシック" charset="0"/>
              </a:rPr>
              <a:t> is bad feature</a:t>
            </a:r>
          </a:p>
          <a:p>
            <a:pPr eaLnBrk="1" hangingPunct="1"/>
            <a:r>
              <a:rPr lang="en-US" dirty="0">
                <a:latin typeface="Calibri" charset="0"/>
                <a:ea typeface="ＭＳ Ｐゴシック" charset="0"/>
                <a:cs typeface="ＭＳ Ｐゴシック" charset="0"/>
              </a:rPr>
              <a:t>One measure of a text classification system is how well it protects against concept drift.</a:t>
            </a:r>
          </a:p>
          <a:p>
            <a:pPr lvl="1" eaLnBrk="1" hangingPunct="1"/>
            <a:r>
              <a:rPr lang="en-US" dirty="0">
                <a:latin typeface="Calibri" charset="0"/>
                <a:ea typeface="ＭＳ Ｐゴシック" charset="0"/>
              </a:rPr>
              <a:t>Favors simpler models like Naïve Bayes</a:t>
            </a:r>
          </a:p>
          <a:p>
            <a:pPr eaLnBrk="1" hangingPunct="1"/>
            <a:r>
              <a:rPr lang="en-US" dirty="0">
                <a:solidFill>
                  <a:schemeClr val="folHlink"/>
                </a:solidFill>
                <a:latin typeface="Calibri" charset="0"/>
                <a:ea typeface="ＭＳ Ｐゴシック" charset="0"/>
                <a:cs typeface="ＭＳ Ｐゴシック" charset="0"/>
              </a:rPr>
              <a:t>Feature selection: can be bad in lessening protection against concept drift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4446DEF-A6EB-4442-BB9E-7D4D160720F4}"/>
              </a:ext>
            </a:extLst>
          </p:cNvPr>
          <p:cNvSpPr>
            <a:spLocks noGrp="1"/>
          </p:cNvSpPr>
          <p:nvPr>
            <p:ph type="sldNum" sz="quarter" idx="12"/>
          </p:nvPr>
        </p:nvSpPr>
        <p:spPr/>
        <p:txBody>
          <a:bodyPr/>
          <a:lstStyle/>
          <a:p>
            <a:fld id="{3153962A-45D5-3340-BCD5-4AAEB1DAC47B}" type="slidenum">
              <a:rPr lang="en-US" altLang="en-US"/>
              <a:pPr/>
              <a:t>6</a:t>
            </a:fld>
            <a:endParaRPr lang="en-US" altLang="en-US"/>
          </a:p>
        </p:txBody>
      </p:sp>
      <p:sp>
        <p:nvSpPr>
          <p:cNvPr id="446466" name="Rectangle 2">
            <a:extLst>
              <a:ext uri="{FF2B5EF4-FFF2-40B4-BE49-F238E27FC236}">
                <a16:creationId xmlns:a16="http://schemas.microsoft.com/office/drawing/2014/main" id="{384990F3-3CD1-2442-8BFA-16917B5C1DC8}"/>
              </a:ext>
            </a:extLst>
          </p:cNvPr>
          <p:cNvSpPr>
            <a:spLocks noGrp="1" noChangeArrowheads="1"/>
          </p:cNvSpPr>
          <p:nvPr>
            <p:ph type="title"/>
          </p:nvPr>
        </p:nvSpPr>
        <p:spPr/>
        <p:txBody>
          <a:bodyPr/>
          <a:lstStyle/>
          <a:p>
            <a:r>
              <a:rPr lang="en-US" altLang="en-US" dirty="0"/>
              <a:t>Decision Trees for text classification</a:t>
            </a:r>
          </a:p>
        </p:txBody>
      </p:sp>
      <p:sp>
        <p:nvSpPr>
          <p:cNvPr id="446467" name="Rectangle 3">
            <a:extLst>
              <a:ext uri="{FF2B5EF4-FFF2-40B4-BE49-F238E27FC236}">
                <a16:creationId xmlns:a16="http://schemas.microsoft.com/office/drawing/2014/main" id="{060C393D-81E9-6A4C-828D-06A37D170BCF}"/>
              </a:ext>
            </a:extLst>
          </p:cNvPr>
          <p:cNvSpPr>
            <a:spLocks noGrp="1" noChangeArrowheads="1"/>
          </p:cNvSpPr>
          <p:nvPr>
            <p:ph type="body" idx="1"/>
          </p:nvPr>
        </p:nvSpPr>
        <p:spPr/>
        <p:txBody>
          <a:bodyPr/>
          <a:lstStyle/>
          <a:p>
            <a:r>
              <a:rPr lang="en-US" altLang="en-US" dirty="0"/>
              <a:t>A tree with internal nodes labeled by terms</a:t>
            </a:r>
          </a:p>
          <a:p>
            <a:r>
              <a:rPr lang="en-US" altLang="en-US" dirty="0"/>
              <a:t>Branches are labeled by tests on the weight that the term has (or just presence/absence)</a:t>
            </a:r>
          </a:p>
          <a:p>
            <a:r>
              <a:rPr lang="en-US" altLang="en-US" dirty="0"/>
              <a:t>Leaves are labeled by categories </a:t>
            </a:r>
          </a:p>
          <a:p>
            <a:r>
              <a:rPr lang="en-US" altLang="en-US" dirty="0"/>
              <a:t>Classifier categorizes document</a:t>
            </a:r>
            <a:r>
              <a:rPr lang="en-US" altLang="en-US" i="1" dirty="0"/>
              <a:t> </a:t>
            </a:r>
            <a:r>
              <a:rPr lang="en-US" altLang="en-US" dirty="0"/>
              <a:t>by descending tree following tests to leaf </a:t>
            </a:r>
          </a:p>
          <a:p>
            <a:r>
              <a:rPr lang="en-US" altLang="en-US" dirty="0"/>
              <a:t>The label of the leaf node is then assigned to the document</a:t>
            </a:r>
          </a:p>
          <a:p>
            <a:r>
              <a:rPr lang="en-US" altLang="en-US" dirty="0"/>
              <a:t>Most decision trees are binary trees (never disadvantageous; may require extra internal nodes)</a:t>
            </a:r>
          </a:p>
        </p:txBody>
      </p:sp>
    </p:spTree>
    <p:extLst>
      <p:ext uri="{BB962C8B-B14F-4D97-AF65-F5344CB8AC3E}">
        <p14:creationId xmlns:p14="http://schemas.microsoft.com/office/powerpoint/2010/main" val="33363015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AA949BC5-12C1-9746-85F0-1581C46DACE7}" type="slidenum">
              <a:rPr lang="en-US" sz="1200">
                <a:solidFill>
                  <a:srgbClr val="898989"/>
                </a:solidFill>
                <a:latin typeface="Calibri" charset="0"/>
              </a:rPr>
              <a:pPr eaLnBrk="1" hangingPunct="1"/>
              <a:t>60</a:t>
            </a:fld>
            <a:endParaRPr lang="en-US" sz="1200">
              <a:solidFill>
                <a:srgbClr val="898989"/>
              </a:solidFill>
              <a:latin typeface="Calibri" charset="0"/>
            </a:endParaRPr>
          </a:p>
        </p:txBody>
      </p:sp>
      <p:sp>
        <p:nvSpPr>
          <p:cNvPr id="72706"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Summary</a:t>
            </a:r>
          </a:p>
        </p:txBody>
      </p:sp>
      <p:sp>
        <p:nvSpPr>
          <p:cNvPr id="72707" name="Rectangle 3"/>
          <p:cNvSpPr>
            <a:spLocks noGrp="1" noChangeArrowheads="1"/>
          </p:cNvSpPr>
          <p:nvPr>
            <p:ph type="body" idx="1"/>
          </p:nvPr>
        </p:nvSpPr>
        <p:spPr>
          <a:xfrm>
            <a:off x="685800" y="1752600"/>
            <a:ext cx="8001000" cy="4876800"/>
          </a:xfrm>
        </p:spPr>
        <p:txBody>
          <a:bodyPr/>
          <a:lstStyle/>
          <a:p>
            <a:pPr eaLnBrk="1" hangingPunct="1"/>
            <a:r>
              <a:rPr lang="en-US" sz="2200" dirty="0">
                <a:latin typeface="Calibri" charset="0"/>
                <a:ea typeface="ＭＳ Ｐゴシック" charset="0"/>
                <a:cs typeface="ＭＳ Ｐゴシック" charset="0"/>
              </a:rPr>
              <a:t>Decision trees</a:t>
            </a:r>
          </a:p>
          <a:p>
            <a:pPr lvl="1" eaLnBrk="1" hangingPunct="1"/>
            <a:r>
              <a:rPr lang="en-US" sz="1800" dirty="0">
                <a:latin typeface="Calibri" charset="0"/>
                <a:ea typeface="ＭＳ Ｐゴシック" charset="0"/>
                <a:cs typeface="ＭＳ Ｐゴシック" charset="0"/>
              </a:rPr>
              <a:t>Simple non-linear, discriminative classifier</a:t>
            </a:r>
          </a:p>
          <a:p>
            <a:pPr lvl="1" eaLnBrk="1" hangingPunct="1"/>
            <a:r>
              <a:rPr lang="en-US" sz="1800" dirty="0">
                <a:latin typeface="Calibri" charset="0"/>
                <a:ea typeface="ＭＳ Ｐゴシック" charset="0"/>
                <a:cs typeface="ＭＳ Ｐゴシック" charset="0"/>
              </a:rPr>
              <a:t>Easy to interpret</a:t>
            </a:r>
          </a:p>
          <a:p>
            <a:pPr lvl="1" eaLnBrk="1" hangingPunct="1"/>
            <a:r>
              <a:rPr lang="en-US" sz="1800" dirty="0">
                <a:latin typeface="Calibri" charset="0"/>
                <a:ea typeface="ＭＳ Ｐゴシック" charset="0"/>
                <a:cs typeface="ＭＳ Ｐゴシック" charset="0"/>
              </a:rPr>
              <a:t>Moderately effective for text classification</a:t>
            </a:r>
          </a:p>
          <a:p>
            <a:pPr eaLnBrk="1" hangingPunct="1"/>
            <a:r>
              <a:rPr lang="en-US" sz="2200" dirty="0">
                <a:latin typeface="Calibri" charset="0"/>
                <a:ea typeface="ＭＳ Ｐゴシック" charset="0"/>
                <a:cs typeface="ＭＳ Ｐゴシック" charset="0"/>
              </a:rPr>
              <a:t>Logistic regression and Support vector machines (SVM)</a:t>
            </a:r>
          </a:p>
          <a:p>
            <a:pPr lvl="1" eaLnBrk="1" hangingPunct="1"/>
            <a:r>
              <a:rPr lang="en-US" sz="1800" dirty="0">
                <a:latin typeface="Calibri" charset="0"/>
                <a:ea typeface="ＭＳ Ｐゴシック" charset="0"/>
                <a:cs typeface="ＭＳ Ｐゴシック" charset="0"/>
              </a:rPr>
              <a:t>Linear discriminative classifiers</a:t>
            </a:r>
          </a:p>
          <a:p>
            <a:pPr lvl="1" eaLnBrk="1" hangingPunct="1"/>
            <a:r>
              <a:rPr lang="en-US" sz="1800" dirty="0">
                <a:latin typeface="Calibri" charset="0"/>
                <a:ea typeface="ＭＳ Ｐゴシック" charset="0"/>
                <a:cs typeface="ＭＳ Ｐゴシック" charset="0"/>
              </a:rPr>
              <a:t>Close to state of art (except perhaps NNs) for a single classifier</a:t>
            </a:r>
          </a:p>
          <a:p>
            <a:pPr lvl="1" eaLnBrk="1" hangingPunct="1"/>
            <a:r>
              <a:rPr lang="en-US" sz="1800" dirty="0">
                <a:latin typeface="Calibri" charset="0"/>
                <a:ea typeface="ＭＳ Ｐゴシック" charset="0"/>
                <a:cs typeface="ＭＳ Ｐゴシック" charset="0"/>
              </a:rPr>
              <a:t>We’re not covering them in this year’s class</a:t>
            </a:r>
          </a:p>
          <a:p>
            <a:pPr eaLnBrk="1" hangingPunct="1"/>
            <a:r>
              <a:rPr lang="en-US" sz="2200" dirty="0">
                <a:latin typeface="Calibri" charset="0"/>
                <a:ea typeface="ＭＳ Ｐゴシック" charset="0"/>
                <a:cs typeface="ＭＳ Ｐゴシック" charset="0"/>
              </a:rPr>
              <a:t>Classifier ensembles</a:t>
            </a:r>
          </a:p>
          <a:p>
            <a:pPr lvl="1" eaLnBrk="1" hangingPunct="1"/>
            <a:r>
              <a:rPr lang="en-US" sz="1800" dirty="0">
                <a:latin typeface="Calibri" charset="0"/>
                <a:ea typeface="ＭＳ Ｐゴシック" charset="0"/>
                <a:cs typeface="ＭＳ Ｐゴシック" charset="0"/>
              </a:rPr>
              <a:t>Random forests (bagging)</a:t>
            </a:r>
          </a:p>
          <a:p>
            <a:pPr lvl="1" eaLnBrk="1" hangingPunct="1"/>
            <a:r>
              <a:rPr lang="en-US" sz="1800" dirty="0">
                <a:latin typeface="Calibri" charset="0"/>
                <a:ea typeface="ＭＳ Ｐゴシック" charset="0"/>
                <a:cs typeface="ＭＳ Ｐゴシック" charset="0"/>
              </a:rPr>
              <a:t>Boosting</a:t>
            </a:r>
          </a:p>
          <a:p>
            <a:pPr eaLnBrk="1" hangingPunct="1"/>
            <a:r>
              <a:rPr lang="en-US" sz="2200" dirty="0">
                <a:latin typeface="Calibri" charset="0"/>
                <a:ea typeface="ＭＳ Ｐゴシック" charset="0"/>
                <a:cs typeface="ＭＳ Ｐゴシック" charset="0"/>
              </a:rPr>
              <a:t>Comparative evaluation of methods</a:t>
            </a:r>
          </a:p>
          <a:p>
            <a:pPr eaLnBrk="1" hangingPunct="1"/>
            <a:r>
              <a:rPr lang="en-US" sz="2200" dirty="0">
                <a:latin typeface="Calibri" charset="0"/>
                <a:ea typeface="ＭＳ Ｐゴシック" charset="0"/>
                <a:cs typeface="ＭＳ Ｐゴシック" charset="0"/>
              </a:rPr>
              <a:t>Real world: exploit domain specific structure!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pPr eaLnBrk="1" hangingPunct="1"/>
            <a:r>
              <a:rPr lang="en-US">
                <a:latin typeface="Calibri" charset="0"/>
                <a:ea typeface="ＭＳ Ｐゴシック" charset="0"/>
                <a:cs typeface="ＭＳ Ｐゴシック" charset="0"/>
              </a:rPr>
              <a:t>Resources for today’</a:t>
            </a:r>
            <a:r>
              <a:rPr lang="en-US" altLang="ja-JP">
                <a:latin typeface="Calibri" charset="0"/>
                <a:ea typeface="ＭＳ Ｐゴシック" charset="0"/>
                <a:cs typeface="ＭＳ Ｐゴシック" charset="0"/>
              </a:rPr>
              <a:t>s lecture</a:t>
            </a:r>
            <a:endParaRPr lang="en-US">
              <a:latin typeface="Calibri" charset="0"/>
              <a:ea typeface="ＭＳ Ｐゴシック" charset="0"/>
              <a:cs typeface="ＭＳ Ｐゴシック" charset="0"/>
            </a:endParaRPr>
          </a:p>
        </p:txBody>
      </p:sp>
      <p:sp>
        <p:nvSpPr>
          <p:cNvPr id="73730" name="Content Placeholder 2"/>
          <p:cNvSpPr>
            <a:spLocks noGrp="1"/>
          </p:cNvSpPr>
          <p:nvPr>
            <p:ph idx="1"/>
          </p:nvPr>
        </p:nvSpPr>
        <p:spPr/>
        <p:txBody>
          <a:bodyPr/>
          <a:lstStyle/>
          <a:p>
            <a:pPr eaLnBrk="1" hangingPunct="1">
              <a:spcBef>
                <a:spcPts val="300"/>
              </a:spcBef>
            </a:pPr>
            <a:r>
              <a:rPr lang="en-US" sz="1800" dirty="0">
                <a:latin typeface="Calibri" charset="0"/>
                <a:ea typeface="ＭＳ Ｐゴシック" charset="0"/>
                <a:cs typeface="ＭＳ Ｐゴシック" charset="0"/>
              </a:rPr>
              <a:t>S. T. </a:t>
            </a:r>
            <a:r>
              <a:rPr lang="en-US" sz="1800" dirty="0" err="1">
                <a:latin typeface="Calibri" charset="0"/>
                <a:ea typeface="ＭＳ Ｐゴシック" charset="0"/>
                <a:cs typeface="ＭＳ Ｐゴシック" charset="0"/>
              </a:rPr>
              <a:t>Dumais</a:t>
            </a:r>
            <a:r>
              <a:rPr lang="en-US" sz="1800" dirty="0">
                <a:latin typeface="Calibri" charset="0"/>
                <a:ea typeface="ＭＳ Ｐゴシック" charset="0"/>
                <a:cs typeface="ＭＳ Ｐゴシック" charset="0"/>
              </a:rPr>
              <a:t>. 1998. Using SVMs for text categorization, IEEE Intelligent Systems, 13(4)</a:t>
            </a:r>
          </a:p>
          <a:p>
            <a:pPr eaLnBrk="1" hangingPunct="1">
              <a:spcBef>
                <a:spcPts val="300"/>
              </a:spcBef>
            </a:pPr>
            <a:r>
              <a:rPr lang="en-US" sz="1800" dirty="0" err="1">
                <a:latin typeface="Calibri" charset="0"/>
                <a:ea typeface="ＭＳ Ｐゴシック" charset="0"/>
                <a:cs typeface="ＭＳ Ｐゴシック" charset="0"/>
              </a:rPr>
              <a:t>Yiming</a:t>
            </a:r>
            <a:r>
              <a:rPr lang="en-US" sz="1800" dirty="0">
                <a:latin typeface="Calibri" charset="0"/>
                <a:ea typeface="ＭＳ Ｐゴシック" charset="0"/>
                <a:cs typeface="ＭＳ Ｐゴシック" charset="0"/>
              </a:rPr>
              <a:t> Yang, </a:t>
            </a:r>
            <a:r>
              <a:rPr lang="en-US" sz="1800" dirty="0" err="1">
                <a:latin typeface="Calibri" charset="0"/>
                <a:ea typeface="ＭＳ Ｐゴシック" charset="0"/>
                <a:cs typeface="ＭＳ Ｐゴシック" charset="0"/>
              </a:rPr>
              <a:t>Xin</a:t>
            </a:r>
            <a:r>
              <a:rPr lang="en-US" sz="1800" dirty="0">
                <a:latin typeface="Calibri" charset="0"/>
                <a:ea typeface="ＭＳ Ｐゴシック" charset="0"/>
                <a:cs typeface="ＭＳ Ｐゴシック" charset="0"/>
              </a:rPr>
              <a:t> Liu. 1999. A re-examination of text categorization methods. 22nd Annual International SIGIR</a:t>
            </a:r>
          </a:p>
          <a:p>
            <a:pPr eaLnBrk="1" hangingPunct="1">
              <a:spcBef>
                <a:spcPts val="300"/>
              </a:spcBef>
            </a:pPr>
            <a:r>
              <a:rPr lang="en-US" sz="1800" dirty="0">
                <a:latin typeface="Calibri" charset="0"/>
                <a:ea typeface="ＭＳ Ｐゴシック" charset="0"/>
                <a:cs typeface="ＭＳ Ｐゴシック" charset="0"/>
              </a:rPr>
              <a:t>Tong Zhang, Frank J. </a:t>
            </a:r>
            <a:r>
              <a:rPr lang="en-US" sz="1800" dirty="0" err="1">
                <a:latin typeface="Calibri" charset="0"/>
                <a:ea typeface="ＭＳ Ｐゴシック" charset="0"/>
                <a:cs typeface="ＭＳ Ｐゴシック" charset="0"/>
              </a:rPr>
              <a:t>Oles</a:t>
            </a:r>
            <a:r>
              <a:rPr lang="en-US" sz="1800" dirty="0">
                <a:latin typeface="Calibri" charset="0"/>
                <a:ea typeface="ＭＳ Ｐゴシック" charset="0"/>
                <a:cs typeface="ＭＳ Ｐゴシック" charset="0"/>
              </a:rPr>
              <a:t>. 2001. Text Categorization Based on Regularized Linear Classification Methods</a:t>
            </a:r>
            <a:r>
              <a:rPr lang="en-US" sz="1800" i="1" dirty="0">
                <a:latin typeface="Calibri" charset="0"/>
                <a:ea typeface="ＭＳ Ｐゴシック" charset="0"/>
                <a:cs typeface="ＭＳ Ｐゴシック" charset="0"/>
              </a:rPr>
              <a:t>. Information Retrieval </a:t>
            </a:r>
            <a:r>
              <a:rPr lang="en-US" sz="1800" dirty="0">
                <a:latin typeface="Calibri" charset="0"/>
                <a:ea typeface="ＭＳ Ｐゴシック" charset="0"/>
                <a:cs typeface="ＭＳ Ｐゴシック" charset="0"/>
              </a:rPr>
              <a:t>4(1): 5-31 </a:t>
            </a:r>
          </a:p>
          <a:p>
            <a:pPr eaLnBrk="1" hangingPunct="1">
              <a:spcBef>
                <a:spcPts val="300"/>
              </a:spcBef>
            </a:pPr>
            <a:r>
              <a:rPr lang="en-US" sz="1800" dirty="0">
                <a:latin typeface="Calibri" charset="0"/>
                <a:ea typeface="ＭＳ Ｐゴシック" charset="0"/>
                <a:cs typeface="ＭＳ Ｐゴシック" charset="0"/>
              </a:rPr>
              <a:t>Trevor Hastie, Robert </a:t>
            </a:r>
            <a:r>
              <a:rPr lang="en-US" sz="1800" dirty="0" err="1">
                <a:latin typeface="Calibri" charset="0"/>
                <a:ea typeface="ＭＳ Ｐゴシック" charset="0"/>
                <a:cs typeface="ＭＳ Ｐゴシック" charset="0"/>
              </a:rPr>
              <a:t>Tibshirani</a:t>
            </a:r>
            <a:r>
              <a:rPr lang="en-US" sz="1800" dirty="0">
                <a:latin typeface="Calibri" charset="0"/>
                <a:ea typeface="ＭＳ Ｐゴシック" charset="0"/>
                <a:cs typeface="ＭＳ Ｐゴシック" charset="0"/>
              </a:rPr>
              <a:t> and Jerome Friedman. </a:t>
            </a:r>
            <a:r>
              <a:rPr lang="en-US" sz="1800" i="1" dirty="0">
                <a:latin typeface="Calibri" charset="0"/>
                <a:ea typeface="ＭＳ Ｐゴシック" charset="0"/>
                <a:cs typeface="ＭＳ Ｐゴシック" charset="0"/>
              </a:rPr>
              <a:t>Elements of Statistical Learning: Data Mining, Inference and Prediction.</a:t>
            </a:r>
            <a:r>
              <a:rPr lang="en-US" sz="1800" dirty="0">
                <a:latin typeface="Calibri" charset="0"/>
                <a:ea typeface="ＭＳ Ｐゴシック" charset="0"/>
                <a:cs typeface="ＭＳ Ｐゴシック" charset="0"/>
              </a:rPr>
              <a:t> Springer-</a:t>
            </a:r>
            <a:r>
              <a:rPr lang="en-US" sz="1800" dirty="0" err="1">
                <a:latin typeface="Calibri" charset="0"/>
                <a:ea typeface="ＭＳ Ｐゴシック" charset="0"/>
                <a:cs typeface="ＭＳ Ｐゴシック" charset="0"/>
              </a:rPr>
              <a:t>Verlag</a:t>
            </a:r>
            <a:r>
              <a:rPr lang="en-US" sz="1800" dirty="0">
                <a:latin typeface="Calibri" charset="0"/>
                <a:ea typeface="ＭＳ Ｐゴシック" charset="0"/>
                <a:cs typeface="ＭＳ Ｐゴシック" charset="0"/>
              </a:rPr>
              <a:t>, New York. </a:t>
            </a:r>
          </a:p>
          <a:p>
            <a:pPr eaLnBrk="1" hangingPunct="1">
              <a:spcBef>
                <a:spcPts val="300"/>
              </a:spcBef>
            </a:pPr>
            <a:r>
              <a:rPr lang="en-GB" sz="1800" dirty="0">
                <a:latin typeface="Calibri" charset="0"/>
                <a:ea typeface="ＭＳ Ｐゴシック" charset="0"/>
                <a:cs typeface="ＭＳ Ｐゴシック" charset="0"/>
              </a:rPr>
              <a:t>T. </a:t>
            </a:r>
            <a:r>
              <a:rPr lang="en-GB" sz="1800" dirty="0" err="1">
                <a:latin typeface="Calibri" charset="0"/>
                <a:ea typeface="ＭＳ Ｐゴシック" charset="0"/>
                <a:cs typeface="ＭＳ Ｐゴシック" charset="0"/>
              </a:rPr>
              <a:t>Joachims</a:t>
            </a:r>
            <a:r>
              <a:rPr lang="en-GB" sz="1800" dirty="0">
                <a:latin typeface="Calibri" charset="0"/>
                <a:ea typeface="ＭＳ Ｐゴシック" charset="0"/>
                <a:cs typeface="ＭＳ Ｐゴシック" charset="0"/>
              </a:rPr>
              <a:t>, </a:t>
            </a:r>
            <a:r>
              <a:rPr lang="en-GB" sz="1800" i="1" dirty="0">
                <a:latin typeface="Calibri" charset="0"/>
                <a:ea typeface="ＭＳ Ｐゴシック" charset="0"/>
                <a:cs typeface="ＭＳ Ｐゴシック" charset="0"/>
              </a:rPr>
              <a:t>Learning to Classify Text using Support Vector Machines</a:t>
            </a:r>
            <a:r>
              <a:rPr lang="en-GB" sz="1800" dirty="0">
                <a:latin typeface="Calibri" charset="0"/>
                <a:ea typeface="ＭＳ Ｐゴシック" charset="0"/>
                <a:cs typeface="ＭＳ Ｐゴシック" charset="0"/>
              </a:rPr>
              <a:t>. Kluwer, 2002.</a:t>
            </a:r>
            <a:r>
              <a:rPr lang="en-US" sz="1800" dirty="0">
                <a:latin typeface="Calibri" charset="0"/>
                <a:ea typeface="ＭＳ Ｐゴシック" charset="0"/>
                <a:cs typeface="ＭＳ Ｐゴシック" charset="0"/>
              </a:rPr>
              <a:t> </a:t>
            </a:r>
          </a:p>
          <a:p>
            <a:pPr eaLnBrk="1" hangingPunct="1">
              <a:spcBef>
                <a:spcPts val="300"/>
              </a:spcBef>
            </a:pPr>
            <a:r>
              <a:rPr lang="en-US" sz="1800" dirty="0">
                <a:latin typeface="Calibri" charset="0"/>
                <a:ea typeface="ＭＳ Ｐゴシック" charset="0"/>
                <a:cs typeface="ＭＳ Ｐゴシック" charset="0"/>
              </a:rPr>
              <a:t>Fan Li, </a:t>
            </a:r>
            <a:r>
              <a:rPr lang="en-US" sz="1800" dirty="0" err="1">
                <a:latin typeface="Calibri" charset="0"/>
                <a:ea typeface="ＭＳ Ｐゴシック" charset="0"/>
                <a:cs typeface="ＭＳ Ｐゴシック" charset="0"/>
              </a:rPr>
              <a:t>Yiming</a:t>
            </a:r>
            <a:r>
              <a:rPr lang="en-US" sz="1800" dirty="0">
                <a:latin typeface="Calibri" charset="0"/>
                <a:ea typeface="ＭＳ Ｐゴシック" charset="0"/>
                <a:cs typeface="ＭＳ Ｐゴシック" charset="0"/>
              </a:rPr>
              <a:t> Yang. 2003. A Loss Function Analysis for Classification Methods in Text Categorization. ICML 2003: 472-479.</a:t>
            </a:r>
          </a:p>
          <a:p>
            <a:pPr eaLnBrk="1" hangingPunct="1">
              <a:spcBef>
                <a:spcPts val="300"/>
              </a:spcBef>
            </a:pPr>
            <a:r>
              <a:rPr lang="en-US" sz="1800" dirty="0">
                <a:latin typeface="Calibri" charset="0"/>
                <a:ea typeface="ＭＳ Ｐゴシック" charset="0"/>
                <a:cs typeface="ＭＳ Ｐゴシック" charset="0"/>
              </a:rPr>
              <a:t>Tie-Yan Liu, </a:t>
            </a:r>
            <a:r>
              <a:rPr lang="en-US" sz="1800" dirty="0" err="1">
                <a:latin typeface="Calibri" charset="0"/>
                <a:ea typeface="ＭＳ Ｐゴシック" charset="0"/>
                <a:cs typeface="ＭＳ Ｐゴシック" charset="0"/>
              </a:rPr>
              <a:t>Yiming</a:t>
            </a:r>
            <a:r>
              <a:rPr lang="en-US" sz="1800" dirty="0">
                <a:latin typeface="Calibri" charset="0"/>
                <a:ea typeface="ＭＳ Ｐゴシック" charset="0"/>
                <a:cs typeface="ＭＳ Ｐゴシック" charset="0"/>
              </a:rPr>
              <a:t> Yang, </a:t>
            </a:r>
            <a:r>
              <a:rPr lang="en-US" sz="1800" dirty="0" err="1">
                <a:latin typeface="Calibri" charset="0"/>
                <a:ea typeface="ＭＳ Ｐゴシック" charset="0"/>
                <a:cs typeface="ＭＳ Ｐゴシック" charset="0"/>
              </a:rPr>
              <a:t>Hao</a:t>
            </a:r>
            <a:r>
              <a:rPr lang="en-US" sz="1800" dirty="0">
                <a:latin typeface="Calibri" charset="0"/>
                <a:ea typeface="ＭＳ Ｐゴシック" charset="0"/>
                <a:cs typeface="ＭＳ Ｐゴシック" charset="0"/>
              </a:rPr>
              <a:t> Wan, et al. 2005. Support Vector Machines Classification with Very Large Scale Taxonomy, SIGKDD Explorations, 7(1): 36-43.</a:t>
            </a:r>
          </a:p>
          <a:p>
            <a:pPr eaLnBrk="1" hangingPunct="1">
              <a:spcBef>
                <a:spcPts val="300"/>
              </a:spcBef>
            </a:pPr>
            <a:r>
              <a:rPr lang="en-US" altLang="ja-JP" sz="1800" dirty="0">
                <a:latin typeface="Calibri" charset="0"/>
                <a:ea typeface="ＭＳ Ｐゴシック" charset="0"/>
                <a:cs typeface="ＭＳ Ｐゴシック" charset="0"/>
              </a:rPr>
              <a:t>‘Classic’ Reuters-21578 data set: http://</a:t>
            </a:r>
            <a:r>
              <a:rPr lang="en-US" altLang="ja-JP" sz="1800" dirty="0" err="1">
                <a:latin typeface="Calibri" charset="0"/>
                <a:ea typeface="ＭＳ Ｐゴシック" charset="0"/>
                <a:cs typeface="ＭＳ Ｐゴシック" charset="0"/>
              </a:rPr>
              <a:t>www.daviddlewis.com</a:t>
            </a:r>
            <a:r>
              <a:rPr lang="en-US" altLang="ja-JP" sz="1800" dirty="0">
                <a:latin typeface="Calibri" charset="0"/>
                <a:ea typeface="ＭＳ Ｐゴシック" charset="0"/>
                <a:cs typeface="ＭＳ Ｐゴシック" charset="0"/>
              </a:rPr>
              <a:t>/resources/</a:t>
            </a:r>
            <a:r>
              <a:rPr lang="en-US" altLang="ja-JP" sz="1800" dirty="0" err="1">
                <a:latin typeface="Calibri" charset="0"/>
                <a:ea typeface="ＭＳ Ｐゴシック" charset="0"/>
                <a:cs typeface="ＭＳ Ｐゴシック" charset="0"/>
              </a:rPr>
              <a:t>testcollections</a:t>
            </a:r>
            <a:r>
              <a:rPr lang="en-US" altLang="ja-JP" sz="1800" dirty="0">
                <a:latin typeface="Calibri" charset="0"/>
                <a:ea typeface="ＭＳ Ｐゴシック" charset="0"/>
                <a:cs typeface="ＭＳ Ｐゴシック" charset="0"/>
              </a:rPr>
              <a:t>/reuters21578/</a:t>
            </a:r>
            <a:endParaRPr lang="en-US" sz="1800" dirty="0">
              <a:latin typeface="Calibri" charset="0"/>
              <a:ea typeface="ＭＳ Ｐゴシック" charset="0"/>
              <a:cs typeface="ＭＳ Ｐゴシック" charset="0"/>
            </a:endParaRPr>
          </a:p>
        </p:txBody>
      </p:sp>
      <p:sp>
        <p:nvSpPr>
          <p:cNvPr id="73731" name="TextBox 3"/>
          <p:cNvSpPr txBox="1">
            <a:spLocks noChangeArrowheads="1"/>
          </p:cNvSpPr>
          <p:nvPr/>
        </p:nvSpPr>
        <p:spPr bwMode="auto">
          <a:xfrm>
            <a:off x="7620000" y="-33338"/>
            <a:ext cx="84296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Ch. 15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B2918936-BB35-0748-84EC-6ECC9E47F4C1}"/>
              </a:ext>
            </a:extLst>
          </p:cNvPr>
          <p:cNvSpPr>
            <a:spLocks noGrp="1"/>
          </p:cNvSpPr>
          <p:nvPr>
            <p:ph type="sldNum" sz="quarter" idx="12"/>
          </p:nvPr>
        </p:nvSpPr>
        <p:spPr/>
        <p:txBody>
          <a:bodyPr/>
          <a:lstStyle/>
          <a:p>
            <a:fld id="{C9DD2CC7-473C-B949-90E7-8604A607F789}" type="slidenum">
              <a:rPr lang="en-US" altLang="en-US"/>
              <a:pPr/>
              <a:t>7</a:t>
            </a:fld>
            <a:endParaRPr lang="en-US" altLang="en-US"/>
          </a:p>
        </p:txBody>
      </p:sp>
      <p:sp>
        <p:nvSpPr>
          <p:cNvPr id="445442" name="Rectangle 2">
            <a:extLst>
              <a:ext uri="{FF2B5EF4-FFF2-40B4-BE49-F238E27FC236}">
                <a16:creationId xmlns:a16="http://schemas.microsoft.com/office/drawing/2014/main" id="{405DE43B-6CF4-2449-AE44-4A8A445E8E35}"/>
              </a:ext>
            </a:extLst>
          </p:cNvPr>
          <p:cNvSpPr>
            <a:spLocks noGrp="1" noChangeArrowheads="1"/>
          </p:cNvSpPr>
          <p:nvPr>
            <p:ph type="title"/>
          </p:nvPr>
        </p:nvSpPr>
        <p:spPr/>
        <p:txBody>
          <a:bodyPr/>
          <a:lstStyle/>
          <a:p>
            <a:r>
              <a:rPr lang="en-US" altLang="en-US"/>
              <a:t>Decision Tree Example</a:t>
            </a:r>
          </a:p>
        </p:txBody>
      </p:sp>
      <p:pic>
        <p:nvPicPr>
          <p:cNvPr id="445443" name="Picture 3" descr="C:\Documents and Settings\david\Desktop\decisionTree.bmp">
            <a:extLst>
              <a:ext uri="{FF2B5EF4-FFF2-40B4-BE49-F238E27FC236}">
                <a16:creationId xmlns:a16="http://schemas.microsoft.com/office/drawing/2014/main" id="{FED4CBE0-BEBC-6544-ACB2-5424153175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8621" b="45718"/>
          <a:stretch>
            <a:fillRect/>
          </a:stretch>
        </p:blipFill>
        <p:spPr bwMode="auto">
          <a:xfrm>
            <a:off x="228600" y="1600200"/>
            <a:ext cx="8534400" cy="44243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D6ABB6D-C9F9-504B-A198-7D449C2B4F4E}"/>
              </a:ext>
            </a:extLst>
          </p:cNvPr>
          <p:cNvSpPr txBox="1"/>
          <p:nvPr/>
        </p:nvSpPr>
        <p:spPr>
          <a:xfrm>
            <a:off x="5715000" y="2743200"/>
            <a:ext cx="685800" cy="307777"/>
          </a:xfrm>
          <a:prstGeom prst="rect">
            <a:avLst/>
          </a:prstGeom>
          <a:solidFill>
            <a:schemeClr val="bg1"/>
          </a:solidFill>
        </p:spPr>
        <p:txBody>
          <a:bodyPr wrap="square" rtlCol="0">
            <a:spAutoFit/>
          </a:bodyPr>
          <a:lstStyle/>
          <a:p>
            <a:r>
              <a:rPr lang="en-US" sz="1400" dirty="0">
                <a:latin typeface="+mn-lt"/>
              </a:rPr>
              <a:t>bushel</a:t>
            </a:r>
          </a:p>
        </p:txBody>
      </p:sp>
      <p:sp>
        <p:nvSpPr>
          <p:cNvPr id="6" name="TextBox 5">
            <a:extLst>
              <a:ext uri="{FF2B5EF4-FFF2-40B4-BE49-F238E27FC236}">
                <a16:creationId xmlns:a16="http://schemas.microsoft.com/office/drawing/2014/main" id="{EA872E98-0A84-3044-8CC8-C9272EF7D5B1}"/>
              </a:ext>
            </a:extLst>
          </p:cNvPr>
          <p:cNvSpPr txBox="1"/>
          <p:nvPr/>
        </p:nvSpPr>
        <p:spPr>
          <a:xfrm>
            <a:off x="7467600" y="2762617"/>
            <a:ext cx="685800" cy="307777"/>
          </a:xfrm>
          <a:prstGeom prst="rect">
            <a:avLst/>
          </a:prstGeom>
          <a:solidFill>
            <a:schemeClr val="bg1"/>
          </a:solidFill>
        </p:spPr>
        <p:txBody>
          <a:bodyPr wrap="square" rtlCol="0">
            <a:spAutoFit/>
          </a:bodyPr>
          <a:lstStyle/>
          <a:p>
            <a:r>
              <a:rPr lang="en-US" sz="1400" u="sng" dirty="0">
                <a:latin typeface="+mn-lt"/>
              </a:rPr>
              <a:t>bushel</a:t>
            </a:r>
          </a:p>
        </p:txBody>
      </p:sp>
    </p:spTree>
    <p:extLst>
      <p:ext uri="{BB962C8B-B14F-4D97-AF65-F5344CB8AC3E}">
        <p14:creationId xmlns:p14="http://schemas.microsoft.com/office/powerpoint/2010/main" val="1170953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5">
            <a:extLst>
              <a:ext uri="{FF2B5EF4-FFF2-40B4-BE49-F238E27FC236}">
                <a16:creationId xmlns:a16="http://schemas.microsoft.com/office/drawing/2014/main" id="{97F9338D-0106-AA4C-8C09-E75CD3CF6D7E}"/>
              </a:ext>
            </a:extLst>
          </p:cNvPr>
          <p:cNvSpPr>
            <a:spLocks noGrp="1"/>
          </p:cNvSpPr>
          <p:nvPr>
            <p:ph type="sldNum" sz="quarter" idx="12"/>
          </p:nvPr>
        </p:nvSpPr>
        <p:spPr/>
        <p:txBody>
          <a:bodyPr/>
          <a:lstStyle/>
          <a:p>
            <a:fld id="{E0792B5F-5876-E247-964B-554A53379A60}" type="slidenum">
              <a:rPr lang="en-US" altLang="en-US"/>
              <a:pPr/>
              <a:t>8</a:t>
            </a:fld>
            <a:endParaRPr lang="en-US" altLang="en-US"/>
          </a:p>
        </p:txBody>
      </p:sp>
      <p:sp>
        <p:nvSpPr>
          <p:cNvPr id="448514" name="Rectangle 2">
            <a:extLst>
              <a:ext uri="{FF2B5EF4-FFF2-40B4-BE49-F238E27FC236}">
                <a16:creationId xmlns:a16="http://schemas.microsoft.com/office/drawing/2014/main" id="{1368C310-6B57-2D48-9899-49871FDDBD7E}"/>
              </a:ext>
            </a:extLst>
          </p:cNvPr>
          <p:cNvSpPr>
            <a:spLocks noGrp="1" noChangeArrowheads="1"/>
          </p:cNvSpPr>
          <p:nvPr>
            <p:ph type="title"/>
          </p:nvPr>
        </p:nvSpPr>
        <p:spPr/>
        <p:txBody>
          <a:bodyPr/>
          <a:lstStyle/>
          <a:p>
            <a:r>
              <a:rPr lang="en-US" altLang="en-US"/>
              <a:t>Decision Tree Learning</a:t>
            </a:r>
          </a:p>
        </p:txBody>
      </p:sp>
      <p:sp>
        <p:nvSpPr>
          <p:cNvPr id="448515" name="Rectangle 3">
            <a:extLst>
              <a:ext uri="{FF2B5EF4-FFF2-40B4-BE49-F238E27FC236}">
                <a16:creationId xmlns:a16="http://schemas.microsoft.com/office/drawing/2014/main" id="{8A35733B-E373-AE4A-8689-C1BC5DBF9B97}"/>
              </a:ext>
            </a:extLst>
          </p:cNvPr>
          <p:cNvSpPr>
            <a:spLocks noGrp="1" noChangeArrowheads="1"/>
          </p:cNvSpPr>
          <p:nvPr>
            <p:ph type="body" idx="1"/>
          </p:nvPr>
        </p:nvSpPr>
        <p:spPr/>
        <p:txBody>
          <a:bodyPr/>
          <a:lstStyle/>
          <a:p>
            <a:r>
              <a:rPr lang="en-US" altLang="en-US" dirty="0"/>
              <a:t>Learn a sequence of tests on features, typically using top-down, greedy search</a:t>
            </a:r>
          </a:p>
          <a:p>
            <a:pPr lvl="1"/>
            <a:r>
              <a:rPr lang="en-US" altLang="en-US" dirty="0"/>
              <a:t>At each stage choose unused feature with highest Information Gain</a:t>
            </a:r>
          </a:p>
          <a:p>
            <a:r>
              <a:rPr lang="en-US" altLang="en-US" dirty="0"/>
              <a:t>At leaves, either categorical (yes/no) or continuous decisions</a:t>
            </a:r>
          </a:p>
          <a:p>
            <a:endParaRPr lang="en-US" altLang="en-US" dirty="0"/>
          </a:p>
          <a:p>
            <a:endParaRPr lang="en-US" altLang="en-US" dirty="0"/>
          </a:p>
        </p:txBody>
      </p:sp>
      <p:sp>
        <p:nvSpPr>
          <p:cNvPr id="448516" name="Oval 4">
            <a:extLst>
              <a:ext uri="{FF2B5EF4-FFF2-40B4-BE49-F238E27FC236}">
                <a16:creationId xmlns:a16="http://schemas.microsoft.com/office/drawing/2014/main" id="{D9CF58CE-5A67-E94E-AA2F-C3583FACB510}"/>
              </a:ext>
            </a:extLst>
          </p:cNvPr>
          <p:cNvSpPr>
            <a:spLocks noChangeArrowheads="1"/>
          </p:cNvSpPr>
          <p:nvPr/>
        </p:nvSpPr>
        <p:spPr bwMode="auto">
          <a:xfrm flipH="1" flipV="1">
            <a:off x="4495800" y="41910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8517" name="Oval 5">
            <a:extLst>
              <a:ext uri="{FF2B5EF4-FFF2-40B4-BE49-F238E27FC236}">
                <a16:creationId xmlns:a16="http://schemas.microsoft.com/office/drawing/2014/main" id="{5C23F2CC-DE53-D145-B431-8BC1FBE7BF71}"/>
              </a:ext>
            </a:extLst>
          </p:cNvPr>
          <p:cNvSpPr>
            <a:spLocks noChangeArrowheads="1"/>
          </p:cNvSpPr>
          <p:nvPr/>
        </p:nvSpPr>
        <p:spPr bwMode="auto">
          <a:xfrm flipH="1" flipV="1">
            <a:off x="5257800" y="48006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8518" name="Oval 6">
            <a:extLst>
              <a:ext uri="{FF2B5EF4-FFF2-40B4-BE49-F238E27FC236}">
                <a16:creationId xmlns:a16="http://schemas.microsoft.com/office/drawing/2014/main" id="{434490F7-89F8-9249-B5B6-C5C9850EC589}"/>
              </a:ext>
            </a:extLst>
          </p:cNvPr>
          <p:cNvSpPr>
            <a:spLocks noChangeArrowheads="1"/>
          </p:cNvSpPr>
          <p:nvPr/>
        </p:nvSpPr>
        <p:spPr bwMode="auto">
          <a:xfrm flipH="1" flipV="1">
            <a:off x="2971800" y="55626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8519" name="Oval 7">
            <a:extLst>
              <a:ext uri="{FF2B5EF4-FFF2-40B4-BE49-F238E27FC236}">
                <a16:creationId xmlns:a16="http://schemas.microsoft.com/office/drawing/2014/main" id="{13B892EF-533D-E248-87A6-0C7BE42389BD}"/>
              </a:ext>
            </a:extLst>
          </p:cNvPr>
          <p:cNvSpPr>
            <a:spLocks noChangeArrowheads="1"/>
          </p:cNvSpPr>
          <p:nvPr/>
        </p:nvSpPr>
        <p:spPr bwMode="auto">
          <a:xfrm flipH="1" flipV="1">
            <a:off x="4191000" y="56388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8520" name="Oval 8">
            <a:extLst>
              <a:ext uri="{FF2B5EF4-FFF2-40B4-BE49-F238E27FC236}">
                <a16:creationId xmlns:a16="http://schemas.microsoft.com/office/drawing/2014/main" id="{3A7FC6BF-770E-A343-B8EF-39BC252E8DD9}"/>
              </a:ext>
            </a:extLst>
          </p:cNvPr>
          <p:cNvSpPr>
            <a:spLocks noChangeArrowheads="1"/>
          </p:cNvSpPr>
          <p:nvPr/>
        </p:nvSpPr>
        <p:spPr bwMode="auto">
          <a:xfrm flipH="1" flipV="1">
            <a:off x="3657600" y="48006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8521" name="Line 9">
            <a:extLst>
              <a:ext uri="{FF2B5EF4-FFF2-40B4-BE49-F238E27FC236}">
                <a16:creationId xmlns:a16="http://schemas.microsoft.com/office/drawing/2014/main" id="{D834E9C8-09CD-1A4B-A3AD-D14C356999C2}"/>
              </a:ext>
            </a:extLst>
          </p:cNvPr>
          <p:cNvSpPr>
            <a:spLocks noChangeShapeType="1"/>
          </p:cNvSpPr>
          <p:nvPr/>
        </p:nvSpPr>
        <p:spPr bwMode="auto">
          <a:xfrm flipH="1">
            <a:off x="3810000" y="42672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8522" name="Line 10">
            <a:extLst>
              <a:ext uri="{FF2B5EF4-FFF2-40B4-BE49-F238E27FC236}">
                <a16:creationId xmlns:a16="http://schemas.microsoft.com/office/drawing/2014/main" id="{DE22BEC8-AB04-E446-9157-8BF3B11896ED}"/>
              </a:ext>
            </a:extLst>
          </p:cNvPr>
          <p:cNvSpPr>
            <a:spLocks noChangeShapeType="1"/>
          </p:cNvSpPr>
          <p:nvPr/>
        </p:nvSpPr>
        <p:spPr bwMode="auto">
          <a:xfrm>
            <a:off x="4572000" y="42672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8523" name="Text Box 11">
            <a:extLst>
              <a:ext uri="{FF2B5EF4-FFF2-40B4-BE49-F238E27FC236}">
                <a16:creationId xmlns:a16="http://schemas.microsoft.com/office/drawing/2014/main" id="{30C4A060-F3B9-224D-B29F-2EB35C8A010D}"/>
              </a:ext>
            </a:extLst>
          </p:cNvPr>
          <p:cNvSpPr txBox="1">
            <a:spLocks noChangeArrowheads="1"/>
          </p:cNvSpPr>
          <p:nvPr/>
        </p:nvSpPr>
        <p:spPr bwMode="auto">
          <a:xfrm>
            <a:off x="3886200" y="4191000"/>
            <a:ext cx="457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000">
                <a:latin typeface="Times New Roman" panose="02020603050405020304" pitchFamily="18" charset="0"/>
              </a:rPr>
              <a:t>f</a:t>
            </a:r>
            <a:r>
              <a:rPr lang="en-US" altLang="en-US" sz="2000" baseline="-25000">
                <a:latin typeface="Times New Roman" panose="02020603050405020304" pitchFamily="18" charset="0"/>
              </a:rPr>
              <a:t>1</a:t>
            </a:r>
            <a:endParaRPr lang="en-US" altLang="en-US">
              <a:latin typeface="Times New Roman" panose="02020603050405020304" pitchFamily="18" charset="0"/>
            </a:endParaRPr>
          </a:p>
        </p:txBody>
      </p:sp>
      <p:sp>
        <p:nvSpPr>
          <p:cNvPr id="448524" name="Text Box 12">
            <a:extLst>
              <a:ext uri="{FF2B5EF4-FFF2-40B4-BE49-F238E27FC236}">
                <a16:creationId xmlns:a16="http://schemas.microsoft.com/office/drawing/2014/main" id="{F7B8377F-DCA7-1D41-B3ED-15207581F5A7}"/>
              </a:ext>
            </a:extLst>
          </p:cNvPr>
          <p:cNvSpPr txBox="1">
            <a:spLocks noChangeArrowheads="1"/>
          </p:cNvSpPr>
          <p:nvPr/>
        </p:nvSpPr>
        <p:spPr bwMode="auto">
          <a:xfrm>
            <a:off x="4876800" y="41910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000">
                <a:latin typeface="Times New Roman" panose="02020603050405020304" pitchFamily="18" charset="0"/>
              </a:rPr>
              <a:t>!f</a:t>
            </a:r>
            <a:r>
              <a:rPr lang="en-US" altLang="en-US" sz="2000" baseline="-25000">
                <a:latin typeface="Times New Roman" panose="02020603050405020304" pitchFamily="18" charset="0"/>
              </a:rPr>
              <a:t>1</a:t>
            </a:r>
            <a:endParaRPr lang="en-US" altLang="en-US">
              <a:latin typeface="Times New Roman" panose="02020603050405020304" pitchFamily="18" charset="0"/>
            </a:endParaRPr>
          </a:p>
        </p:txBody>
      </p:sp>
      <p:sp>
        <p:nvSpPr>
          <p:cNvPr id="448525" name="Line 13">
            <a:extLst>
              <a:ext uri="{FF2B5EF4-FFF2-40B4-BE49-F238E27FC236}">
                <a16:creationId xmlns:a16="http://schemas.microsoft.com/office/drawing/2014/main" id="{8B24573E-2A4C-2E42-97BC-39588F3090D8}"/>
              </a:ext>
            </a:extLst>
          </p:cNvPr>
          <p:cNvSpPr>
            <a:spLocks noChangeShapeType="1"/>
          </p:cNvSpPr>
          <p:nvPr/>
        </p:nvSpPr>
        <p:spPr bwMode="auto">
          <a:xfrm flipH="1">
            <a:off x="3048000" y="4953000"/>
            <a:ext cx="5334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8526" name="Line 14">
            <a:extLst>
              <a:ext uri="{FF2B5EF4-FFF2-40B4-BE49-F238E27FC236}">
                <a16:creationId xmlns:a16="http://schemas.microsoft.com/office/drawing/2014/main" id="{8522CE0A-7ED0-7E4F-8821-7A9B9A8FC16D}"/>
              </a:ext>
            </a:extLst>
          </p:cNvPr>
          <p:cNvSpPr>
            <a:spLocks noChangeShapeType="1"/>
          </p:cNvSpPr>
          <p:nvPr/>
        </p:nvSpPr>
        <p:spPr bwMode="auto">
          <a:xfrm>
            <a:off x="3810000" y="4953000"/>
            <a:ext cx="3810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8527" name="Text Box 15">
            <a:extLst>
              <a:ext uri="{FF2B5EF4-FFF2-40B4-BE49-F238E27FC236}">
                <a16:creationId xmlns:a16="http://schemas.microsoft.com/office/drawing/2014/main" id="{4AD1BB88-C624-4144-9D12-2F1415FC5F22}"/>
              </a:ext>
            </a:extLst>
          </p:cNvPr>
          <p:cNvSpPr txBox="1">
            <a:spLocks noChangeArrowheads="1"/>
          </p:cNvSpPr>
          <p:nvPr/>
        </p:nvSpPr>
        <p:spPr bwMode="auto">
          <a:xfrm>
            <a:off x="3048000" y="4876800"/>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000">
                <a:latin typeface="Times New Roman" panose="02020603050405020304" pitchFamily="18" charset="0"/>
              </a:rPr>
              <a:t>f</a:t>
            </a:r>
            <a:r>
              <a:rPr lang="en-US" altLang="en-US" sz="2000" baseline="-25000">
                <a:latin typeface="Times New Roman" panose="02020603050405020304" pitchFamily="18" charset="0"/>
              </a:rPr>
              <a:t>7</a:t>
            </a:r>
            <a:endParaRPr lang="en-US" altLang="en-US">
              <a:latin typeface="Times New Roman" panose="02020603050405020304" pitchFamily="18" charset="0"/>
            </a:endParaRPr>
          </a:p>
        </p:txBody>
      </p:sp>
      <p:sp>
        <p:nvSpPr>
          <p:cNvPr id="448528" name="Text Box 16">
            <a:extLst>
              <a:ext uri="{FF2B5EF4-FFF2-40B4-BE49-F238E27FC236}">
                <a16:creationId xmlns:a16="http://schemas.microsoft.com/office/drawing/2014/main" id="{A75579AE-B4AD-9541-ACA0-389C8714D8FA}"/>
              </a:ext>
            </a:extLst>
          </p:cNvPr>
          <p:cNvSpPr txBox="1">
            <a:spLocks noChangeArrowheads="1"/>
          </p:cNvSpPr>
          <p:nvPr/>
        </p:nvSpPr>
        <p:spPr bwMode="auto">
          <a:xfrm>
            <a:off x="3962400" y="49530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000">
                <a:latin typeface="Times New Roman" panose="02020603050405020304" pitchFamily="18" charset="0"/>
              </a:rPr>
              <a:t>!f</a:t>
            </a:r>
            <a:r>
              <a:rPr lang="en-US" altLang="en-US" sz="2000" baseline="-25000">
                <a:latin typeface="Times New Roman" panose="02020603050405020304" pitchFamily="18" charset="0"/>
              </a:rPr>
              <a:t>7</a:t>
            </a:r>
            <a:endParaRPr lang="en-US" altLang="en-US">
              <a:latin typeface="Times New Roman" panose="02020603050405020304" pitchFamily="18" charset="0"/>
            </a:endParaRPr>
          </a:p>
        </p:txBody>
      </p:sp>
      <p:grpSp>
        <p:nvGrpSpPr>
          <p:cNvPr id="448529" name="Group 17">
            <a:extLst>
              <a:ext uri="{FF2B5EF4-FFF2-40B4-BE49-F238E27FC236}">
                <a16:creationId xmlns:a16="http://schemas.microsoft.com/office/drawing/2014/main" id="{80CD9F9A-0822-6845-B14B-F5359104AF7F}"/>
              </a:ext>
            </a:extLst>
          </p:cNvPr>
          <p:cNvGrpSpPr>
            <a:grpSpLocks/>
          </p:cNvGrpSpPr>
          <p:nvPr/>
        </p:nvGrpSpPr>
        <p:grpSpPr bwMode="auto">
          <a:xfrm>
            <a:off x="2286000" y="5715000"/>
            <a:ext cx="1463675" cy="396875"/>
            <a:chOff x="1478" y="3753"/>
            <a:chExt cx="922" cy="250"/>
          </a:xfrm>
        </p:grpSpPr>
        <p:sp>
          <p:nvSpPr>
            <p:cNvPr id="448530" name="Text Box 18">
              <a:extLst>
                <a:ext uri="{FF2B5EF4-FFF2-40B4-BE49-F238E27FC236}">
                  <a16:creationId xmlns:a16="http://schemas.microsoft.com/office/drawing/2014/main" id="{F3992045-FFF0-C34E-98E4-2513C2CCEB6E}"/>
                </a:ext>
              </a:extLst>
            </p:cNvPr>
            <p:cNvSpPr txBox="1">
              <a:spLocks noChangeArrowheads="1"/>
            </p:cNvSpPr>
            <p:nvPr/>
          </p:nvSpPr>
          <p:spPr bwMode="auto">
            <a:xfrm>
              <a:off x="1478" y="3753"/>
              <a:ext cx="9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a:latin typeface="Times New Roman" panose="02020603050405020304" pitchFamily="18" charset="0"/>
                </a:rPr>
                <a:t>P(class) = .6</a:t>
              </a:r>
              <a:endParaRPr lang="en-US" altLang="en-US">
                <a:latin typeface="Times New Roman" panose="02020603050405020304" pitchFamily="18" charset="0"/>
              </a:endParaRPr>
            </a:p>
          </p:txBody>
        </p:sp>
        <p:sp>
          <p:nvSpPr>
            <p:cNvPr id="448531" name="Rectangle 19">
              <a:extLst>
                <a:ext uri="{FF2B5EF4-FFF2-40B4-BE49-F238E27FC236}">
                  <a16:creationId xmlns:a16="http://schemas.microsoft.com/office/drawing/2014/main" id="{EA98C100-4664-7E4B-A43A-ED513BB1D9AA}"/>
                </a:ext>
              </a:extLst>
            </p:cNvPr>
            <p:cNvSpPr>
              <a:spLocks noChangeArrowheads="1"/>
            </p:cNvSpPr>
            <p:nvPr/>
          </p:nvSpPr>
          <p:spPr bwMode="auto">
            <a:xfrm>
              <a:off x="1488" y="3792"/>
              <a:ext cx="91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48532" name="Group 20">
            <a:extLst>
              <a:ext uri="{FF2B5EF4-FFF2-40B4-BE49-F238E27FC236}">
                <a16:creationId xmlns:a16="http://schemas.microsoft.com/office/drawing/2014/main" id="{2F2D4CF0-D2CD-9640-84B5-CB33360D9134}"/>
              </a:ext>
            </a:extLst>
          </p:cNvPr>
          <p:cNvGrpSpPr>
            <a:grpSpLocks/>
          </p:cNvGrpSpPr>
          <p:nvPr/>
        </p:nvGrpSpPr>
        <p:grpSpPr bwMode="auto">
          <a:xfrm>
            <a:off x="4800600" y="5029200"/>
            <a:ext cx="1463675" cy="396875"/>
            <a:chOff x="1478" y="3753"/>
            <a:chExt cx="922" cy="250"/>
          </a:xfrm>
        </p:grpSpPr>
        <p:sp>
          <p:nvSpPr>
            <p:cNvPr id="448533" name="Text Box 21">
              <a:extLst>
                <a:ext uri="{FF2B5EF4-FFF2-40B4-BE49-F238E27FC236}">
                  <a16:creationId xmlns:a16="http://schemas.microsoft.com/office/drawing/2014/main" id="{79A219FF-D9C2-CD4D-9F37-A9CFBE26FE15}"/>
                </a:ext>
              </a:extLst>
            </p:cNvPr>
            <p:cNvSpPr txBox="1">
              <a:spLocks noChangeArrowheads="1"/>
            </p:cNvSpPr>
            <p:nvPr/>
          </p:nvSpPr>
          <p:spPr bwMode="auto">
            <a:xfrm>
              <a:off x="1478" y="3753"/>
              <a:ext cx="9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a:latin typeface="Times New Roman" panose="02020603050405020304" pitchFamily="18" charset="0"/>
                </a:rPr>
                <a:t>P(class) = .9</a:t>
              </a:r>
              <a:endParaRPr lang="en-US" altLang="en-US">
                <a:latin typeface="Times New Roman" panose="02020603050405020304" pitchFamily="18" charset="0"/>
              </a:endParaRPr>
            </a:p>
          </p:txBody>
        </p:sp>
        <p:sp>
          <p:nvSpPr>
            <p:cNvPr id="448534" name="Rectangle 22">
              <a:extLst>
                <a:ext uri="{FF2B5EF4-FFF2-40B4-BE49-F238E27FC236}">
                  <a16:creationId xmlns:a16="http://schemas.microsoft.com/office/drawing/2014/main" id="{FCFA5DE4-17E3-A449-96C7-85722B01E457}"/>
                </a:ext>
              </a:extLst>
            </p:cNvPr>
            <p:cNvSpPr>
              <a:spLocks noChangeArrowheads="1"/>
            </p:cNvSpPr>
            <p:nvPr/>
          </p:nvSpPr>
          <p:spPr bwMode="auto">
            <a:xfrm>
              <a:off x="1488" y="3792"/>
              <a:ext cx="91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48535" name="Group 23">
            <a:extLst>
              <a:ext uri="{FF2B5EF4-FFF2-40B4-BE49-F238E27FC236}">
                <a16:creationId xmlns:a16="http://schemas.microsoft.com/office/drawing/2014/main" id="{9722D231-D747-0045-A46C-36E6C2EE57A3}"/>
              </a:ext>
            </a:extLst>
          </p:cNvPr>
          <p:cNvGrpSpPr>
            <a:grpSpLocks/>
          </p:cNvGrpSpPr>
          <p:nvPr/>
        </p:nvGrpSpPr>
        <p:grpSpPr bwMode="auto">
          <a:xfrm>
            <a:off x="4038600" y="5715000"/>
            <a:ext cx="1463675" cy="396875"/>
            <a:chOff x="1478" y="3753"/>
            <a:chExt cx="922" cy="250"/>
          </a:xfrm>
        </p:grpSpPr>
        <p:sp>
          <p:nvSpPr>
            <p:cNvPr id="448536" name="Text Box 24">
              <a:extLst>
                <a:ext uri="{FF2B5EF4-FFF2-40B4-BE49-F238E27FC236}">
                  <a16:creationId xmlns:a16="http://schemas.microsoft.com/office/drawing/2014/main" id="{3C26ABA4-3B58-1C4B-814A-71C608F39EDC}"/>
                </a:ext>
              </a:extLst>
            </p:cNvPr>
            <p:cNvSpPr txBox="1">
              <a:spLocks noChangeArrowheads="1"/>
            </p:cNvSpPr>
            <p:nvPr/>
          </p:nvSpPr>
          <p:spPr bwMode="auto">
            <a:xfrm>
              <a:off x="1478" y="3753"/>
              <a:ext cx="9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a:latin typeface="Times New Roman" panose="02020603050405020304" pitchFamily="18" charset="0"/>
                </a:rPr>
                <a:t>P(class) = .2</a:t>
              </a:r>
              <a:endParaRPr lang="en-US" altLang="en-US">
                <a:latin typeface="Times New Roman" panose="02020603050405020304" pitchFamily="18" charset="0"/>
              </a:endParaRPr>
            </a:p>
          </p:txBody>
        </p:sp>
        <p:sp>
          <p:nvSpPr>
            <p:cNvPr id="448537" name="Rectangle 25">
              <a:extLst>
                <a:ext uri="{FF2B5EF4-FFF2-40B4-BE49-F238E27FC236}">
                  <a16:creationId xmlns:a16="http://schemas.microsoft.com/office/drawing/2014/main" id="{8B75A6CE-701F-5A44-B666-F23F7FEFA781}"/>
                </a:ext>
              </a:extLst>
            </p:cNvPr>
            <p:cNvSpPr>
              <a:spLocks noChangeArrowheads="1"/>
            </p:cNvSpPr>
            <p:nvPr/>
          </p:nvSpPr>
          <p:spPr bwMode="auto">
            <a:xfrm>
              <a:off x="1488" y="3792"/>
              <a:ext cx="91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116633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1587" name="Picture 3">
            <a:extLst>
              <a:ext uri="{FF2B5EF4-FFF2-40B4-BE49-F238E27FC236}">
                <a16:creationId xmlns:a16="http://schemas.microsoft.com/office/drawing/2014/main" id="{B37FB91C-27F0-2C4B-BCA3-DEAF126B7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68300"/>
            <a:ext cx="8077200" cy="641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lide Number Placeholder 3">
            <a:extLst>
              <a:ext uri="{FF2B5EF4-FFF2-40B4-BE49-F238E27FC236}">
                <a16:creationId xmlns:a16="http://schemas.microsoft.com/office/drawing/2014/main" id="{994F5A4C-2C27-1143-86FB-5C76FE62D6AE}"/>
              </a:ext>
            </a:extLst>
          </p:cNvPr>
          <p:cNvSpPr>
            <a:spLocks noGrp="1"/>
          </p:cNvSpPr>
          <p:nvPr>
            <p:ph type="sldNum" sz="quarter" idx="12"/>
          </p:nvPr>
        </p:nvSpPr>
        <p:spPr/>
        <p:txBody>
          <a:bodyPr/>
          <a:lstStyle/>
          <a:p>
            <a:fld id="{802D1A6B-3225-D54E-934D-7D1F30527940}" type="slidenum">
              <a:rPr lang="en-US" altLang="en-US"/>
              <a:pPr/>
              <a:t>9</a:t>
            </a:fld>
            <a:endParaRPr lang="en-US" altLang="en-US"/>
          </a:p>
        </p:txBody>
      </p:sp>
      <p:sp>
        <p:nvSpPr>
          <p:cNvPr id="451586" name="Text Box 2">
            <a:extLst>
              <a:ext uri="{FF2B5EF4-FFF2-40B4-BE49-F238E27FC236}">
                <a16:creationId xmlns:a16="http://schemas.microsoft.com/office/drawing/2014/main" id="{0D83F2BC-5FEB-7940-B678-80EB97B8CC52}"/>
              </a:ext>
            </a:extLst>
          </p:cNvPr>
          <p:cNvSpPr txBox="1">
            <a:spLocks noChangeArrowheads="1"/>
          </p:cNvSpPr>
          <p:nvPr/>
        </p:nvSpPr>
        <p:spPr bwMode="auto">
          <a:xfrm>
            <a:off x="6172713" y="1388129"/>
            <a:ext cx="22669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dirty="0">
                <a:latin typeface="+mn-lt"/>
              </a:rPr>
              <a:t>Category: “interest”</a:t>
            </a:r>
          </a:p>
        </p:txBody>
      </p:sp>
      <p:sp>
        <p:nvSpPr>
          <p:cNvPr id="451588" name="Rectangle 4">
            <a:extLst>
              <a:ext uri="{FF2B5EF4-FFF2-40B4-BE49-F238E27FC236}">
                <a16:creationId xmlns:a16="http://schemas.microsoft.com/office/drawing/2014/main" id="{797DACFD-D047-B444-BCAF-34AF8CBCD2DB}"/>
              </a:ext>
            </a:extLst>
          </p:cNvPr>
          <p:cNvSpPr>
            <a:spLocks noChangeArrowheads="1"/>
          </p:cNvSpPr>
          <p:nvPr/>
        </p:nvSpPr>
        <p:spPr bwMode="auto">
          <a:xfrm>
            <a:off x="5105400" y="1676400"/>
            <a:ext cx="838200" cy="228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latin typeface="Tahoma" panose="020B0604030504040204" pitchFamily="34" charset="0"/>
              </a:rPr>
              <a:t>rate=1</a:t>
            </a:r>
            <a:endParaRPr lang="en-US" altLang="en-US">
              <a:latin typeface="Times New Roman" panose="02020603050405020304" pitchFamily="18" charset="0"/>
            </a:endParaRPr>
          </a:p>
        </p:txBody>
      </p:sp>
      <p:sp>
        <p:nvSpPr>
          <p:cNvPr id="451589" name="Rectangle 5">
            <a:extLst>
              <a:ext uri="{FF2B5EF4-FFF2-40B4-BE49-F238E27FC236}">
                <a16:creationId xmlns:a16="http://schemas.microsoft.com/office/drawing/2014/main" id="{63ABD0BE-C28C-3E4F-AD90-6BF8032909DF}"/>
              </a:ext>
            </a:extLst>
          </p:cNvPr>
          <p:cNvSpPr>
            <a:spLocks noChangeArrowheads="1"/>
          </p:cNvSpPr>
          <p:nvPr/>
        </p:nvSpPr>
        <p:spPr bwMode="auto">
          <a:xfrm>
            <a:off x="6477000" y="2743200"/>
            <a:ext cx="1066800" cy="228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latin typeface="Tahoma" panose="020B0604030504040204" pitchFamily="34" charset="0"/>
              </a:rPr>
              <a:t>lending=0</a:t>
            </a:r>
            <a:endParaRPr lang="en-US" altLang="en-US" sz="1600">
              <a:latin typeface="Times New Roman" panose="02020603050405020304" pitchFamily="18" charset="0"/>
            </a:endParaRPr>
          </a:p>
        </p:txBody>
      </p:sp>
      <p:sp>
        <p:nvSpPr>
          <p:cNvPr id="451590" name="Rectangle 6">
            <a:extLst>
              <a:ext uri="{FF2B5EF4-FFF2-40B4-BE49-F238E27FC236}">
                <a16:creationId xmlns:a16="http://schemas.microsoft.com/office/drawing/2014/main" id="{BDCF208E-489E-8D46-9BD0-8AF9B1C6E1AD}"/>
              </a:ext>
            </a:extLst>
          </p:cNvPr>
          <p:cNvSpPr>
            <a:spLocks noChangeArrowheads="1"/>
          </p:cNvSpPr>
          <p:nvPr/>
        </p:nvSpPr>
        <p:spPr bwMode="auto">
          <a:xfrm>
            <a:off x="6553200" y="3276600"/>
            <a:ext cx="838200" cy="228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latin typeface="Tahoma" panose="020B0604030504040204" pitchFamily="34" charset="0"/>
              </a:rPr>
              <a:t>prime=0</a:t>
            </a:r>
            <a:endParaRPr lang="en-US" altLang="en-US">
              <a:latin typeface="Times New Roman" panose="02020603050405020304" pitchFamily="18" charset="0"/>
            </a:endParaRPr>
          </a:p>
        </p:txBody>
      </p:sp>
      <p:sp>
        <p:nvSpPr>
          <p:cNvPr id="451591" name="Rectangle 7">
            <a:extLst>
              <a:ext uri="{FF2B5EF4-FFF2-40B4-BE49-F238E27FC236}">
                <a16:creationId xmlns:a16="http://schemas.microsoft.com/office/drawing/2014/main" id="{E29FC8DD-15F1-1B48-9093-E2F2EFED980C}"/>
              </a:ext>
            </a:extLst>
          </p:cNvPr>
          <p:cNvSpPr>
            <a:spLocks noChangeArrowheads="1"/>
          </p:cNvSpPr>
          <p:nvPr/>
        </p:nvSpPr>
        <p:spPr bwMode="auto">
          <a:xfrm>
            <a:off x="6477000" y="3810000"/>
            <a:ext cx="1143000" cy="228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latin typeface="Tahoma" panose="020B0604030504040204" pitchFamily="34" charset="0"/>
              </a:rPr>
              <a:t>discount=0</a:t>
            </a:r>
            <a:endParaRPr lang="en-US" altLang="en-US" sz="1600">
              <a:latin typeface="Times New Roman" panose="02020603050405020304" pitchFamily="18" charset="0"/>
            </a:endParaRPr>
          </a:p>
        </p:txBody>
      </p:sp>
      <p:sp>
        <p:nvSpPr>
          <p:cNvPr id="451592" name="Rectangle 8">
            <a:extLst>
              <a:ext uri="{FF2B5EF4-FFF2-40B4-BE49-F238E27FC236}">
                <a16:creationId xmlns:a16="http://schemas.microsoft.com/office/drawing/2014/main" id="{8E3F322C-C99D-B041-8766-5B1D1C8977EE}"/>
              </a:ext>
            </a:extLst>
          </p:cNvPr>
          <p:cNvSpPr>
            <a:spLocks noChangeArrowheads="1"/>
          </p:cNvSpPr>
          <p:nvPr/>
        </p:nvSpPr>
        <p:spPr bwMode="auto">
          <a:xfrm>
            <a:off x="7239000" y="4343400"/>
            <a:ext cx="838200" cy="228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latin typeface="Tahoma" panose="020B0604030504040204" pitchFamily="34" charset="0"/>
              </a:rPr>
              <a:t>pct=1</a:t>
            </a:r>
            <a:endParaRPr lang="en-US" altLang="en-US">
              <a:latin typeface="Times New Roman" panose="02020603050405020304" pitchFamily="18" charset="0"/>
            </a:endParaRPr>
          </a:p>
        </p:txBody>
      </p:sp>
      <p:sp>
        <p:nvSpPr>
          <p:cNvPr id="451593" name="Rectangle 9">
            <a:extLst>
              <a:ext uri="{FF2B5EF4-FFF2-40B4-BE49-F238E27FC236}">
                <a16:creationId xmlns:a16="http://schemas.microsoft.com/office/drawing/2014/main" id="{6B0B67A5-3BCB-D843-86A7-8CEF53E7605B}"/>
              </a:ext>
            </a:extLst>
          </p:cNvPr>
          <p:cNvSpPr>
            <a:spLocks noChangeArrowheads="1"/>
          </p:cNvSpPr>
          <p:nvPr/>
        </p:nvSpPr>
        <p:spPr bwMode="auto">
          <a:xfrm>
            <a:off x="7620000" y="4876800"/>
            <a:ext cx="838200" cy="228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latin typeface="Tahoma" panose="020B0604030504040204" pitchFamily="34" charset="0"/>
              </a:rPr>
              <a:t>year=1</a:t>
            </a:r>
            <a:endParaRPr lang="en-US" altLang="en-US" sz="1600">
              <a:latin typeface="Times New Roman" panose="02020603050405020304" pitchFamily="18" charset="0"/>
            </a:endParaRPr>
          </a:p>
        </p:txBody>
      </p:sp>
      <p:sp>
        <p:nvSpPr>
          <p:cNvPr id="451594" name="Rectangle 10">
            <a:extLst>
              <a:ext uri="{FF2B5EF4-FFF2-40B4-BE49-F238E27FC236}">
                <a16:creationId xmlns:a16="http://schemas.microsoft.com/office/drawing/2014/main" id="{879A3411-F8DC-6B45-9B64-BD2B1CAE16A0}"/>
              </a:ext>
            </a:extLst>
          </p:cNvPr>
          <p:cNvSpPr>
            <a:spLocks noChangeArrowheads="1"/>
          </p:cNvSpPr>
          <p:nvPr/>
        </p:nvSpPr>
        <p:spPr bwMode="auto">
          <a:xfrm>
            <a:off x="6705600" y="4876800"/>
            <a:ext cx="838200" cy="228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latin typeface="Tahoma" panose="020B0604030504040204" pitchFamily="34" charset="0"/>
              </a:rPr>
              <a:t>year=0</a:t>
            </a:r>
            <a:endParaRPr lang="en-US" altLang="en-US">
              <a:latin typeface="Times New Roman" panose="02020603050405020304" pitchFamily="18" charset="0"/>
            </a:endParaRPr>
          </a:p>
        </p:txBody>
      </p:sp>
      <p:sp>
        <p:nvSpPr>
          <p:cNvPr id="451595" name="Rectangle 11">
            <a:extLst>
              <a:ext uri="{FF2B5EF4-FFF2-40B4-BE49-F238E27FC236}">
                <a16:creationId xmlns:a16="http://schemas.microsoft.com/office/drawing/2014/main" id="{E6F73A0B-70EB-8840-9307-2157FADDF3E7}"/>
              </a:ext>
            </a:extLst>
          </p:cNvPr>
          <p:cNvSpPr>
            <a:spLocks noChangeArrowheads="1"/>
          </p:cNvSpPr>
          <p:nvPr/>
        </p:nvSpPr>
        <p:spPr bwMode="auto">
          <a:xfrm>
            <a:off x="6629400" y="2286000"/>
            <a:ext cx="838200" cy="228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latin typeface="Tahoma" panose="020B0604030504040204" pitchFamily="34" charset="0"/>
              </a:rPr>
              <a:t>rate.t=1</a:t>
            </a:r>
            <a:endParaRPr lang="en-US" altLang="en-US">
              <a:latin typeface="Times New Roman" panose="02020603050405020304" pitchFamily="18" charset="0"/>
            </a:endParaRPr>
          </a:p>
        </p:txBody>
      </p:sp>
      <p:sp>
        <p:nvSpPr>
          <p:cNvPr id="2" name="TextBox 1">
            <a:extLst>
              <a:ext uri="{FF2B5EF4-FFF2-40B4-BE49-F238E27FC236}">
                <a16:creationId xmlns:a16="http://schemas.microsoft.com/office/drawing/2014/main" id="{6177349C-E2CB-D040-822C-B42187BCD306}"/>
              </a:ext>
            </a:extLst>
          </p:cNvPr>
          <p:cNvSpPr txBox="1"/>
          <p:nvPr/>
        </p:nvSpPr>
        <p:spPr>
          <a:xfrm>
            <a:off x="609600" y="1331589"/>
            <a:ext cx="1524000" cy="923330"/>
          </a:xfrm>
          <a:prstGeom prst="rect">
            <a:avLst/>
          </a:prstGeom>
          <a:noFill/>
          <a:ln>
            <a:solidFill>
              <a:schemeClr val="accent5">
                <a:lumMod val="60000"/>
                <a:lumOff val="40000"/>
              </a:schemeClr>
            </a:solidFill>
          </a:ln>
        </p:spPr>
        <p:txBody>
          <a:bodyPr wrap="square" lIns="45720" rIns="45720" rtlCol="0">
            <a:spAutoFit/>
          </a:bodyPr>
          <a:lstStyle/>
          <a:p>
            <a:r>
              <a:rPr lang="en-US" sz="1800" dirty="0">
                <a:solidFill>
                  <a:schemeClr val="accent5">
                    <a:lumMod val="60000"/>
                    <a:lumOff val="40000"/>
                  </a:schemeClr>
                </a:solidFill>
                <a:latin typeface="+mn-lt"/>
              </a:rPr>
              <a:t>Note that you can reuse the same attribute</a:t>
            </a:r>
          </a:p>
        </p:txBody>
      </p:sp>
      <p:cxnSp>
        <p:nvCxnSpPr>
          <p:cNvPr id="4" name="Straight Arrow Connector 3">
            <a:extLst>
              <a:ext uri="{FF2B5EF4-FFF2-40B4-BE49-F238E27FC236}">
                <a16:creationId xmlns:a16="http://schemas.microsoft.com/office/drawing/2014/main" id="{4F182863-21C8-BB46-84E9-F7E71C774677}"/>
              </a:ext>
            </a:extLst>
          </p:cNvPr>
          <p:cNvCxnSpPr>
            <a:cxnSpLocks/>
            <a:stCxn id="2" idx="2"/>
          </p:cNvCxnSpPr>
          <p:nvPr/>
        </p:nvCxnSpPr>
        <p:spPr>
          <a:xfrm flipH="1">
            <a:off x="1143000" y="2254919"/>
            <a:ext cx="228600" cy="488281"/>
          </a:xfrm>
          <a:prstGeom prst="straightConnector1">
            <a:avLst/>
          </a:prstGeom>
          <a:ln w="28575">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9F6C8312-1306-C34C-B4F5-D1AA4E695FDA}"/>
              </a:ext>
            </a:extLst>
          </p:cNvPr>
          <p:cNvCxnSpPr>
            <a:cxnSpLocks/>
            <a:stCxn id="2" idx="3"/>
          </p:cNvCxnSpPr>
          <p:nvPr/>
        </p:nvCxnSpPr>
        <p:spPr>
          <a:xfrm>
            <a:off x="2133600" y="1793254"/>
            <a:ext cx="2971800" cy="949946"/>
          </a:xfrm>
          <a:prstGeom prst="straightConnector1">
            <a:avLst/>
          </a:prstGeom>
          <a:ln>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1563416"/>
      </p:ext>
    </p:extLst>
  </p:cSld>
  <p:clrMapOvr>
    <a:masterClrMapping/>
  </p:clrMapOvr>
</p:sld>
</file>

<file path=ppt/theme/theme1.xml><?xml version="1.0" encoding="utf-8"?>
<a:theme xmlns:a="http://schemas.openxmlformats.org/drawingml/2006/main" name="IIR-slides">
  <a:themeElements>
    <a:clrScheme name="IIR Book">
      <a:dk1>
        <a:sysClr val="windowText" lastClr="000000"/>
      </a:dk1>
      <a:lt1>
        <a:sysClr val="window" lastClr="FFFFFF"/>
      </a:lt1>
      <a:dk2>
        <a:srgbClr val="1F497D"/>
      </a:dk2>
      <a:lt2>
        <a:srgbClr val="EEECE1"/>
      </a:lt2>
      <a:accent1>
        <a:srgbClr val="437085"/>
      </a:accent1>
      <a:accent2>
        <a:srgbClr val="C0504D"/>
      </a:accent2>
      <a:accent3>
        <a:srgbClr val="357E69"/>
      </a:accent3>
      <a:accent4>
        <a:srgbClr val="918BA3"/>
      </a:accent4>
      <a:accent5>
        <a:srgbClr val="139CB7"/>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IIR-slides.pot</Template>
  <TotalTime>34338</TotalTime>
  <Words>4562</Words>
  <Application>Microsoft Macintosh PowerPoint</Application>
  <PresentationFormat>On-screen Show (4:3)</PresentationFormat>
  <Paragraphs>624</Paragraphs>
  <Slides>61</Slides>
  <Notes>21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61</vt:i4>
      </vt:variant>
    </vt:vector>
  </HeadingPairs>
  <TitlesOfParts>
    <vt:vector size="72" baseType="lpstr">
      <vt:lpstr>Arial</vt:lpstr>
      <vt:lpstr>Calibri</vt:lpstr>
      <vt:lpstr>Cambria Math</vt:lpstr>
      <vt:lpstr>Lucida Sans</vt:lpstr>
      <vt:lpstr>Rockwell</vt:lpstr>
      <vt:lpstr>Tahoma</vt:lpstr>
      <vt:lpstr>Times New Roman</vt:lpstr>
      <vt:lpstr>Wingdings</vt:lpstr>
      <vt:lpstr>IIR-slides</vt:lpstr>
      <vt:lpstr>Worksheet</vt:lpstr>
      <vt:lpstr>Equation</vt:lpstr>
      <vt:lpstr>PowerPoint Presentation</vt:lpstr>
      <vt:lpstr>Text classification</vt:lpstr>
      <vt:lpstr>Text Classification Evaluation:  Classic Reuters-21578 Data Set </vt:lpstr>
      <vt:lpstr>Reuters Text Categorization data set (Reuters-21578) document</vt:lpstr>
      <vt:lpstr>Newer Reuters data: RCV1: 810,000 docs</vt:lpstr>
      <vt:lpstr>Decision Trees for text classification</vt:lpstr>
      <vt:lpstr>Decision Tree Example</vt:lpstr>
      <vt:lpstr>Decision Tree Learning</vt:lpstr>
      <vt:lpstr>PowerPoint Presentation</vt:lpstr>
      <vt:lpstr>Decision tree learning</vt:lpstr>
      <vt:lpstr>Choosing an attribute</vt:lpstr>
      <vt:lpstr>Using Information Theory</vt:lpstr>
      <vt:lpstr>Information Gain</vt:lpstr>
      <vt:lpstr>Using Information Theory</vt:lpstr>
      <vt:lpstr>Example</vt:lpstr>
      <vt:lpstr>Choosing best features</vt:lpstr>
      <vt:lpstr>Numeric features (e.g., tf-idf, etc.)</vt:lpstr>
      <vt:lpstr>When to stop?</vt:lpstr>
      <vt:lpstr>Decision Tree Models</vt:lpstr>
      <vt:lpstr>Decision trees classify via rectangular regions</vt:lpstr>
      <vt:lpstr>Decision Tree Learning for Text</vt:lpstr>
      <vt:lpstr>Text classification Per class evaluation measures</vt:lpstr>
      <vt:lpstr>Micro- vs. Macro-Averaging</vt:lpstr>
      <vt:lpstr>Micro- vs. Macro-Averaging: Example</vt:lpstr>
      <vt:lpstr>Dumais et al. 1998:  Reuters – Break-even F1</vt:lpstr>
      <vt:lpstr>Reuters ROC - Category Grain</vt:lpstr>
      <vt:lpstr>ROC for Category - Earn</vt:lpstr>
      <vt:lpstr>ROC for Category - Crude</vt:lpstr>
      <vt:lpstr>ROC for Category - Ship</vt:lpstr>
      <vt:lpstr>PowerPoint Presentation</vt:lpstr>
      <vt:lpstr>The discriminative alternative: Logistic Regression and Support vector machines</vt:lpstr>
      <vt:lpstr>LogR/SVM Performance</vt:lpstr>
      <vt:lpstr>Ensemble Methods</vt:lpstr>
      <vt:lpstr>Random Forests</vt:lpstr>
      <vt:lpstr>Random Forests</vt:lpstr>
      <vt:lpstr>Random Forests</vt:lpstr>
      <vt:lpstr>Boosted Decision Trees</vt:lpstr>
      <vt:lpstr>Random Forests vs Boosted Trees</vt:lpstr>
      <vt:lpstr>Random Forests vs Boosted Trees</vt:lpstr>
      <vt:lpstr>Random Forests vs Boosted Trees</vt:lpstr>
      <vt:lpstr>The Real World</vt:lpstr>
      <vt:lpstr>The Real World</vt:lpstr>
      <vt:lpstr>Manually written rules</vt:lpstr>
      <vt:lpstr>Very little data?</vt:lpstr>
      <vt:lpstr>A reasonable amount of data?</vt:lpstr>
      <vt:lpstr>A huge amount of data?</vt:lpstr>
      <vt:lpstr>Accuracy as a function of data size</vt:lpstr>
      <vt:lpstr>How many categories?</vt:lpstr>
      <vt:lpstr>Good practice department: Make a confusion matrix</vt:lpstr>
      <vt:lpstr>Good practice department:  N-Fold Cross-Validation</vt:lpstr>
      <vt:lpstr>Good practice department:  Learning Curves</vt:lpstr>
      <vt:lpstr>How can one tweak performance?</vt:lpstr>
      <vt:lpstr>Upweighting</vt:lpstr>
      <vt:lpstr>Two techniques for zones</vt:lpstr>
      <vt:lpstr>Text Summarization techniques in text classification</vt:lpstr>
      <vt:lpstr>Does stemming/lowercasing/… help?</vt:lpstr>
      <vt:lpstr>Measuring Classification Figures of Merit</vt:lpstr>
      <vt:lpstr>Measuring Classification Figures of Merit</vt:lpstr>
      <vt:lpstr>A common problem: Concept Drift</vt:lpstr>
      <vt:lpstr>Summary</vt:lpstr>
      <vt:lpstr>Resources for today’s lecture</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Christopher Manning</dc:creator>
  <cp:lastModifiedBy>Christopher Manning</cp:lastModifiedBy>
  <cp:revision>416</cp:revision>
  <cp:lastPrinted>2019-05-09T18:50:20Z</cp:lastPrinted>
  <dcterms:created xsi:type="dcterms:W3CDTF">2009-11-10T19:09:21Z</dcterms:created>
  <dcterms:modified xsi:type="dcterms:W3CDTF">2019-05-09T18:51:22Z</dcterms:modified>
</cp:coreProperties>
</file>